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10807700" cy="817245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8.xml"/><Relationship Id="rId98" Type="http://schemas.openxmlformats.org/officeDocument/2006/relationships/slide" Target="slides/slide97.xml"/><Relationship Id="rId97" Type="http://schemas.openxmlformats.org/officeDocument/2006/relationships/slide" Target="slides/slide96.xml"/><Relationship Id="rId96" Type="http://schemas.openxmlformats.org/officeDocument/2006/relationships/slide" Target="slides/slide95.xml"/><Relationship Id="rId95" Type="http://schemas.openxmlformats.org/officeDocument/2006/relationships/slide" Target="slides/slide94.xml"/><Relationship Id="rId94" Type="http://schemas.openxmlformats.org/officeDocument/2006/relationships/slide" Target="slides/slide93.xml"/><Relationship Id="rId93" Type="http://schemas.openxmlformats.org/officeDocument/2006/relationships/slide" Target="slides/slide92.xml"/><Relationship Id="rId92" Type="http://schemas.openxmlformats.org/officeDocument/2006/relationships/slide" Target="slides/slide91.xml"/><Relationship Id="rId91" Type="http://schemas.openxmlformats.org/officeDocument/2006/relationships/slide" Target="slides/slide90.xml"/><Relationship Id="rId90" Type="http://schemas.openxmlformats.org/officeDocument/2006/relationships/slide" Target="slides/slide89.xml"/><Relationship Id="rId9" Type="http://schemas.openxmlformats.org/officeDocument/2006/relationships/slide" Target="slides/slide8.xml"/><Relationship Id="rId89" Type="http://schemas.openxmlformats.org/officeDocument/2006/relationships/slide" Target="slides/slide88.xml"/><Relationship Id="rId88" Type="http://schemas.openxmlformats.org/officeDocument/2006/relationships/slide" Target="slides/slide87.xml"/><Relationship Id="rId87" Type="http://schemas.openxmlformats.org/officeDocument/2006/relationships/slide" Target="slides/slide86.xml"/><Relationship Id="rId86" Type="http://schemas.openxmlformats.org/officeDocument/2006/relationships/slide" Target="slides/slide85.xml"/><Relationship Id="rId85" Type="http://schemas.openxmlformats.org/officeDocument/2006/relationships/slide" Target="slides/slide84.xml"/><Relationship Id="rId84" Type="http://schemas.openxmlformats.org/officeDocument/2006/relationships/slide" Target="slides/slide83.xml"/><Relationship Id="rId83" Type="http://schemas.openxmlformats.org/officeDocument/2006/relationships/slide" Target="slides/slide82.xml"/><Relationship Id="rId82" Type="http://schemas.openxmlformats.org/officeDocument/2006/relationships/slide" Target="slides/slide81.xml"/><Relationship Id="rId81" Type="http://schemas.openxmlformats.org/officeDocument/2006/relationships/slide" Target="slides/slide80.xml"/><Relationship Id="rId80" Type="http://schemas.openxmlformats.org/officeDocument/2006/relationships/slide" Target="slides/slide79.xml"/><Relationship Id="rId8" Type="http://schemas.openxmlformats.org/officeDocument/2006/relationships/slide" Target="slides/slide7.xml"/><Relationship Id="rId79" Type="http://schemas.openxmlformats.org/officeDocument/2006/relationships/slide" Target="slides/slide78.xml"/><Relationship Id="rId78" Type="http://schemas.openxmlformats.org/officeDocument/2006/relationships/slide" Target="slides/slide77.xml"/><Relationship Id="rId77" Type="http://schemas.openxmlformats.org/officeDocument/2006/relationships/slide" Target="slides/slide76.xml"/><Relationship Id="rId76" Type="http://schemas.openxmlformats.org/officeDocument/2006/relationships/slide" Target="slides/slide75.xml"/><Relationship Id="rId75" Type="http://schemas.openxmlformats.org/officeDocument/2006/relationships/slide" Target="slides/slide74.xml"/><Relationship Id="rId74" Type="http://schemas.openxmlformats.org/officeDocument/2006/relationships/slide" Target="slides/slide73.xml"/><Relationship Id="rId73" Type="http://schemas.openxmlformats.org/officeDocument/2006/relationships/slide" Target="slides/slide72.xml"/><Relationship Id="rId72" Type="http://schemas.openxmlformats.org/officeDocument/2006/relationships/slide" Target="slides/slide71.xml"/><Relationship Id="rId71" Type="http://schemas.openxmlformats.org/officeDocument/2006/relationships/slide" Target="slides/slide70.xml"/><Relationship Id="rId70" Type="http://schemas.openxmlformats.org/officeDocument/2006/relationships/slide" Target="slides/slide69.xml"/><Relationship Id="rId7" Type="http://schemas.openxmlformats.org/officeDocument/2006/relationships/slide" Target="slides/slide6.xml"/><Relationship Id="rId69" Type="http://schemas.openxmlformats.org/officeDocument/2006/relationships/slide" Target="slides/slide68.xml"/><Relationship Id="rId68" Type="http://schemas.openxmlformats.org/officeDocument/2006/relationships/slide" Target="slides/slide67.xml"/><Relationship Id="rId67" Type="http://schemas.openxmlformats.org/officeDocument/2006/relationships/slide" Target="slides/slide66.xml"/><Relationship Id="rId66" Type="http://schemas.openxmlformats.org/officeDocument/2006/relationships/slide" Target="slides/slide65.xml"/><Relationship Id="rId65" Type="http://schemas.openxmlformats.org/officeDocument/2006/relationships/slide" Target="slides/slide64.xml"/><Relationship Id="rId64" Type="http://schemas.openxmlformats.org/officeDocument/2006/relationships/slide" Target="slides/slide63.xml"/><Relationship Id="rId63" Type="http://schemas.openxmlformats.org/officeDocument/2006/relationships/slide" Target="slides/slide62.xml"/><Relationship Id="rId62" Type="http://schemas.openxmlformats.org/officeDocument/2006/relationships/slide" Target="slides/slide61.xml"/><Relationship Id="rId61" Type="http://schemas.openxmlformats.org/officeDocument/2006/relationships/slide" Target="slides/slide60.xml"/><Relationship Id="rId60" Type="http://schemas.openxmlformats.org/officeDocument/2006/relationships/slide" Target="slides/slide59.xml"/><Relationship Id="rId6" Type="http://schemas.openxmlformats.org/officeDocument/2006/relationships/slide" Target="slides/slide5.xml"/><Relationship Id="rId59" Type="http://schemas.openxmlformats.org/officeDocument/2006/relationships/slide" Target="slides/slide58.xml"/><Relationship Id="rId58" Type="http://schemas.openxmlformats.org/officeDocument/2006/relationships/slide" Target="slides/slide57.xml"/><Relationship Id="rId57" Type="http://schemas.openxmlformats.org/officeDocument/2006/relationships/slide" Target="slides/slide56.xml"/><Relationship Id="rId56" Type="http://schemas.openxmlformats.org/officeDocument/2006/relationships/slide" Target="slides/slide55.xml"/><Relationship Id="rId55" Type="http://schemas.openxmlformats.org/officeDocument/2006/relationships/slide" Target="slides/slide54.xml"/><Relationship Id="rId54" Type="http://schemas.openxmlformats.org/officeDocument/2006/relationships/slide" Target="slides/slide53.xml"/><Relationship Id="rId53" Type="http://schemas.openxmlformats.org/officeDocument/2006/relationships/slide" Target="slides/slide52.xml"/><Relationship Id="rId52" Type="http://schemas.openxmlformats.org/officeDocument/2006/relationships/slide" Target="slides/slide51.xml"/><Relationship Id="rId51" Type="http://schemas.openxmlformats.org/officeDocument/2006/relationships/slide" Target="slides/slide50.xml"/><Relationship Id="rId50" Type="http://schemas.openxmlformats.org/officeDocument/2006/relationships/slide" Target="slides/slide49.xml"/><Relationship Id="rId5" Type="http://schemas.openxmlformats.org/officeDocument/2006/relationships/slide" Target="slides/slide4.xml"/><Relationship Id="rId49" Type="http://schemas.openxmlformats.org/officeDocument/2006/relationships/slide" Target="slides/slide48.xml"/><Relationship Id="rId48" Type="http://schemas.openxmlformats.org/officeDocument/2006/relationships/slide" Target="slides/slide47.xml"/><Relationship Id="rId47" Type="http://schemas.openxmlformats.org/officeDocument/2006/relationships/slide" Target="slides/slide46.xml"/><Relationship Id="rId46" Type="http://schemas.openxmlformats.org/officeDocument/2006/relationships/slide" Target="slides/slide45.xml"/><Relationship Id="rId45" Type="http://schemas.openxmlformats.org/officeDocument/2006/relationships/slide" Target="slides/slide44.xml"/><Relationship Id="rId44" Type="http://schemas.openxmlformats.org/officeDocument/2006/relationships/slide" Target="slides/slide43.xml"/><Relationship Id="rId43" Type="http://schemas.openxmlformats.org/officeDocument/2006/relationships/slide" Target="slides/slide42.xml"/><Relationship Id="rId42" Type="http://schemas.openxmlformats.org/officeDocument/2006/relationships/slide" Target="slides/slide41.xml"/><Relationship Id="rId41" Type="http://schemas.openxmlformats.org/officeDocument/2006/relationships/slide" Target="slides/slide40.xml"/><Relationship Id="rId40" Type="http://schemas.openxmlformats.org/officeDocument/2006/relationships/slide" Target="slides/slide39.xml"/><Relationship Id="rId4" Type="http://schemas.openxmlformats.org/officeDocument/2006/relationships/slide" Target="slides/slide3.xml"/><Relationship Id="rId39" Type="http://schemas.openxmlformats.org/officeDocument/2006/relationships/slide" Target="slides/slide38.xml"/><Relationship Id="rId38" Type="http://schemas.openxmlformats.org/officeDocument/2006/relationships/slide" Target="slides/slide37.xml"/><Relationship Id="rId37" Type="http://schemas.openxmlformats.org/officeDocument/2006/relationships/slide" Target="slides/slide36.xml"/><Relationship Id="rId36" Type="http://schemas.openxmlformats.org/officeDocument/2006/relationships/slide" Target="slides/slide35.xml"/><Relationship Id="rId35" Type="http://schemas.openxmlformats.org/officeDocument/2006/relationships/slide" Target="slides/slide34.xml"/><Relationship Id="rId34" Type="http://schemas.openxmlformats.org/officeDocument/2006/relationships/slide" Target="slides/slide33.xml"/><Relationship Id="rId33" Type="http://schemas.openxmlformats.org/officeDocument/2006/relationships/slide" Target="slides/slide32.xml"/><Relationship Id="rId32" Type="http://schemas.openxmlformats.org/officeDocument/2006/relationships/slide" Target="slides/slide31.xml"/><Relationship Id="rId31" Type="http://schemas.openxmlformats.org/officeDocument/2006/relationships/slide" Target="slides/slide30.xml"/><Relationship Id="rId30" Type="http://schemas.openxmlformats.org/officeDocument/2006/relationships/slide" Target="slides/slide29.xml"/><Relationship Id="rId3" Type="http://schemas.openxmlformats.org/officeDocument/2006/relationships/slide" Target="slides/slide2.xml"/><Relationship Id="rId29" Type="http://schemas.openxmlformats.org/officeDocument/2006/relationships/slide" Target="slides/slide28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2" Type="http://schemas.openxmlformats.org/officeDocument/2006/relationships/viewProps" Target="viewProps.xml"/><Relationship Id="rId121" Type="http://schemas.openxmlformats.org/officeDocument/2006/relationships/tableStyles" Target="tableStyles.xml"/><Relationship Id="rId120" Type="http://schemas.openxmlformats.org/officeDocument/2006/relationships/presProps" Target="presProps.xml"/><Relationship Id="rId12" Type="http://schemas.openxmlformats.org/officeDocument/2006/relationships/slide" Target="slides/slide11.xml"/><Relationship Id="rId119" Type="http://schemas.openxmlformats.org/officeDocument/2006/relationships/slide" Target="slides/slide118.xml"/><Relationship Id="rId118" Type="http://schemas.openxmlformats.org/officeDocument/2006/relationships/slide" Target="slides/slide117.xml"/><Relationship Id="rId117" Type="http://schemas.openxmlformats.org/officeDocument/2006/relationships/slide" Target="slides/slide116.xml"/><Relationship Id="rId116" Type="http://schemas.openxmlformats.org/officeDocument/2006/relationships/slide" Target="slides/slide115.xml"/><Relationship Id="rId115" Type="http://schemas.openxmlformats.org/officeDocument/2006/relationships/slide" Target="slides/slide114.xml"/><Relationship Id="rId114" Type="http://schemas.openxmlformats.org/officeDocument/2006/relationships/slide" Target="slides/slide113.xml"/><Relationship Id="rId113" Type="http://schemas.openxmlformats.org/officeDocument/2006/relationships/slide" Target="slides/slide112.xml"/><Relationship Id="rId112" Type="http://schemas.openxmlformats.org/officeDocument/2006/relationships/slide" Target="slides/slide111.xml"/><Relationship Id="rId111" Type="http://schemas.openxmlformats.org/officeDocument/2006/relationships/slide" Target="slides/slide110.xml"/><Relationship Id="rId110" Type="http://schemas.openxmlformats.org/officeDocument/2006/relationships/slide" Target="slides/slide109.xml"/><Relationship Id="rId11" Type="http://schemas.openxmlformats.org/officeDocument/2006/relationships/slide" Target="slides/slide10.xml"/><Relationship Id="rId109" Type="http://schemas.openxmlformats.org/officeDocument/2006/relationships/slide" Target="slides/slide108.xml"/><Relationship Id="rId108" Type="http://schemas.openxmlformats.org/officeDocument/2006/relationships/slide" Target="slides/slide107.xml"/><Relationship Id="rId107" Type="http://schemas.openxmlformats.org/officeDocument/2006/relationships/slide" Target="slides/slide106.xml"/><Relationship Id="rId106" Type="http://schemas.openxmlformats.org/officeDocument/2006/relationships/slide" Target="slides/slide105.xml"/><Relationship Id="rId105" Type="http://schemas.openxmlformats.org/officeDocument/2006/relationships/slide" Target="slides/slide104.xml"/><Relationship Id="rId104" Type="http://schemas.openxmlformats.org/officeDocument/2006/relationships/slide" Target="slides/slide103.xml"/><Relationship Id="rId103" Type="http://schemas.openxmlformats.org/officeDocument/2006/relationships/slide" Target="slides/slide102.xml"/><Relationship Id="rId102" Type="http://schemas.openxmlformats.org/officeDocument/2006/relationships/slide" Target="slides/slide101.xml"/><Relationship Id="rId101" Type="http://schemas.openxmlformats.org/officeDocument/2006/relationships/slide" Target="slides/slide100.xml"/><Relationship Id="rId100" Type="http://schemas.openxmlformats.org/officeDocument/2006/relationships/slide" Target="slides/slide99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99.jpeg"/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3.jpeg"/><Relationship Id="rId4" Type="http://schemas.openxmlformats.org/officeDocument/2006/relationships/image" Target="../media/image102.png"/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6.jpeg"/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8.png"/><Relationship Id="rId3" Type="http://schemas.openxmlformats.org/officeDocument/2006/relationships/image" Target="../media/image9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4.jpeg"/><Relationship Id="rId6" Type="http://schemas.openxmlformats.org/officeDocument/2006/relationships/image" Target="../media/image113.pn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0.png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3.jpeg"/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7.png"/><Relationship Id="rId5" Type="http://schemas.openxmlformats.org/officeDocument/2006/relationships/image" Target="../media/image126.jpeg"/><Relationship Id="rId4" Type="http://schemas.openxmlformats.org/officeDocument/2006/relationships/image" Target="../media/image118.jpeg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7" Type="http://schemas.openxmlformats.org/officeDocument/2006/relationships/image" Target="../media/image111.jpeg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5.jpeg"/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0.png"/><Relationship Id="rId6" Type="http://schemas.openxmlformats.org/officeDocument/2006/relationships/image" Target="../media/image126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2.jpeg"/><Relationship Id="rId3" Type="http://schemas.openxmlformats.org/officeDocument/2006/relationships/image" Target="../media/image134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7" Type="http://schemas.openxmlformats.org/officeDocument/2006/relationships/image" Target="../media/image147.jpeg"/><Relationship Id="rId6" Type="http://schemas.openxmlformats.org/officeDocument/2006/relationships/image" Target="../media/image118.jpeg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6.jpeg"/><Relationship Id="rId3" Type="http://schemas.openxmlformats.org/officeDocument/2006/relationships/image" Target="../media/image134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4.png"/><Relationship Id="rId6" Type="http://schemas.openxmlformats.org/officeDocument/2006/relationships/image" Target="../media/image153.jpe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18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6.jpeg"/><Relationship Id="rId3" Type="http://schemas.openxmlformats.org/officeDocument/2006/relationships/image" Target="../media/image134.jpe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" Target="slide5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jpeg"/><Relationship Id="rId8" Type="http://schemas.openxmlformats.org/officeDocument/2006/relationships/image" Target="../media/image53.jpeg"/><Relationship Id="rId7" Type="http://schemas.openxmlformats.org/officeDocument/2006/relationships/image" Target="../media/image52.jpeg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4" Type="http://schemas.openxmlformats.org/officeDocument/2006/relationships/image" Target="../media/image59.jpeg"/><Relationship Id="rId13" Type="http://schemas.openxmlformats.org/officeDocument/2006/relationships/image" Target="../media/image58.jpeg"/><Relationship Id="rId12" Type="http://schemas.openxmlformats.org/officeDocument/2006/relationships/image" Target="../media/image57.jpeg"/><Relationship Id="rId11" Type="http://schemas.openxmlformats.org/officeDocument/2006/relationships/image" Target="../media/image56.jpeg"/><Relationship Id="rId10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jpeg"/><Relationship Id="rId8" Type="http://schemas.openxmlformats.org/officeDocument/2006/relationships/image" Target="../media/image65.jpeg"/><Relationship Id="rId7" Type="http://schemas.openxmlformats.org/officeDocument/2006/relationships/image" Target="../media/image55.jpeg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2" Type="http://schemas.openxmlformats.org/officeDocument/2006/relationships/image" Target="../media/image67.jpeg"/><Relationship Id="rId11" Type="http://schemas.openxmlformats.org/officeDocument/2006/relationships/image" Target="../media/image58.jpeg"/><Relationship Id="rId10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jpeg"/><Relationship Id="rId8" Type="http://schemas.openxmlformats.org/officeDocument/2006/relationships/image" Target="../media/image55.jpeg"/><Relationship Id="rId7" Type="http://schemas.openxmlformats.org/officeDocument/2006/relationships/image" Target="../media/image72.jpeg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52.jpeg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2" Type="http://schemas.openxmlformats.org/officeDocument/2006/relationships/image" Target="../media/image58.jpeg"/><Relationship Id="rId11" Type="http://schemas.openxmlformats.org/officeDocument/2006/relationships/image" Target="../media/image57.jpeg"/><Relationship Id="rId10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3924336" y="2042586"/>
            <a:ext cx="2375535" cy="2787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68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3000"/>
              </a:lnSpc>
              <a:tabLst/>
            </a:pPr>
            <a:r>
              <a:rPr sz="5000" b="1" kern="0" spc="490" dirty="0">
                <a:solidFill>
                  <a:srgbClr val="000000">
                    <a:alpha val="100000"/>
                  </a:srgbClr>
                </a:solidFill>
                <a:latin typeface="STXinwei"/>
                <a:ea typeface="STXinwei"/>
                <a:cs typeface="STXinwei"/>
              </a:rPr>
              <a:t>总复习</a:t>
            </a:r>
            <a:endParaRPr lang="STXinwei" altLang="STXinwei" sz="5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200" dirty="0"/>
          </a:p>
          <a:p>
            <a:pPr algn="l" rtl="0" eaLnBrk="0">
              <a:lnSpc>
                <a:spcPct val="1083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5000" b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5000" dirty="0"/>
          </a:p>
        </p:txBody>
      </p:sp>
      <p:sp>
        <p:nvSpPr>
          <p:cNvPr id="4" name="textbox 4"/>
          <p:cNvSpPr/>
          <p:nvPr/>
        </p:nvSpPr>
        <p:spPr>
          <a:xfrm>
            <a:off x="133312" y="7716791"/>
            <a:ext cx="9723755" cy="2393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454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0000"/>
              </a:lnSpc>
              <a:tabLst/>
            </a:pPr>
            <a:r>
              <a:rPr sz="5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endParaRPr lang="SimSun" altLang="SimSun" sz="500" dirty="0"/>
          </a:p>
          <a:p>
            <a:pPr marL="12700" algn="l" rtl="0" eaLnBrk="0">
              <a:lnSpc>
                <a:spcPct val="80000"/>
              </a:lnSpc>
              <a:spcBef>
                <a:spcPts val="14"/>
              </a:spcBef>
              <a:tabLst/>
            </a:pPr>
            <a:r>
              <a:rPr sz="1300" kern="0" spc="10" dirty="0">
                <a:solidFill>
                  <a:srgbClr val="40577B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80"/>
          <p:cNvSpPr/>
          <p:nvPr/>
        </p:nvSpPr>
        <p:spPr>
          <a:xfrm>
            <a:off x="304834" y="584982"/>
            <a:ext cx="9716134" cy="6161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15"/>
              </a:lnSpc>
              <a:tabLst/>
            </a:pPr>
            <a:endParaRPr lang="Arial" altLang="Arial" sz="100" dirty="0"/>
          </a:p>
          <a:p>
            <a:pPr marL="551815" algn="l" rtl="0" eaLnBrk="0">
              <a:lnSpc>
                <a:spcPct val="98000"/>
              </a:lnSpc>
              <a:tabLst/>
            </a:pPr>
            <a:r>
              <a:rPr sz="42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2.2.4谓词逻辑表示</a:t>
            </a:r>
            <a:endParaRPr lang="KaiTi" altLang="KaiTi" sz="42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marL="704215" algn="l" rtl="0" eaLnBrk="0">
              <a:lnSpc>
                <a:spcPct val="98000"/>
              </a:lnSpc>
              <a:spcBef>
                <a:spcPts val="1023"/>
              </a:spcBef>
              <a:tabLst/>
            </a:pPr>
            <a:r>
              <a:rPr sz="3400" kern="0" spc="-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口例2.2</a:t>
            </a:r>
            <a:r>
              <a:rPr sz="3400" kern="0" spc="-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400" kern="0" spc="-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用谓词逻辑表示下列知识：</a:t>
            </a:r>
            <a:endParaRPr lang="KaiTi" altLang="KaiTi" sz="3400" dirty="0"/>
          </a:p>
          <a:p>
            <a:pPr marL="196214" algn="l" rtl="0" eaLnBrk="0">
              <a:lnSpc>
                <a:spcPct val="95000"/>
              </a:lnSpc>
              <a:spcBef>
                <a:spcPts val="1108"/>
              </a:spcBef>
              <a:tabLst/>
            </a:pP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武汉是一个美丽的城市，但它不是一个</a:t>
            </a:r>
            <a:r>
              <a:rPr sz="2900" kern="0" spc="-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沿海城市。</a:t>
            </a:r>
            <a:endParaRPr lang="KaiTi" altLang="KaiTi" sz="2900" dirty="0"/>
          </a:p>
          <a:p>
            <a:pPr marL="177800" algn="l" rtl="0" eaLnBrk="0">
              <a:lnSpc>
                <a:spcPct val="95000"/>
              </a:lnSpc>
              <a:spcBef>
                <a:spcPts val="44"/>
              </a:spcBef>
              <a:tabLst/>
            </a:pP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如果马亮是男孩，张红是女孩，则马亮比张红长的高</a:t>
            </a:r>
            <a:r>
              <a:rPr sz="2900" kern="0" spc="-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900" dirty="0"/>
          </a:p>
          <a:p>
            <a:pPr marL="44450" algn="l" rtl="0" eaLnBrk="0">
              <a:lnSpc>
                <a:spcPct val="97000"/>
              </a:lnSpc>
              <a:spcBef>
                <a:spcPts val="1762"/>
              </a:spcBef>
              <a:tabLst/>
            </a:pPr>
            <a:r>
              <a:rPr sz="2900" kern="0" spc="-21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第二步：将这些个体代入谓词中。</a:t>
            </a:r>
            <a:endParaRPr lang="KaiTi" altLang="KaiTi" sz="2900" dirty="0"/>
          </a:p>
          <a:p>
            <a:pPr marL="857250" algn="l" rtl="0" eaLnBrk="0">
              <a:lnSpc>
                <a:spcPct val="77000"/>
              </a:lnSpc>
              <a:spcBef>
                <a:spcPts val="970"/>
              </a:spcBef>
              <a:tabLst/>
            </a:pP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BCity(wuhan),HCity(wuha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n),Boy(mal),</a:t>
            </a:r>
            <a:endParaRPr lang="Times New Roman" altLang="Times New Roman" sz="2900" dirty="0"/>
          </a:p>
          <a:p>
            <a:pPr marL="862964" algn="l" rtl="0" eaLnBrk="0">
              <a:lnSpc>
                <a:spcPct val="98000"/>
              </a:lnSpc>
              <a:spcBef>
                <a:spcPts val="10"/>
              </a:spcBef>
              <a:tabLst/>
            </a:pP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Girl(zhangh),H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igh(mal,zhangh)</a:t>
            </a:r>
            <a:endParaRPr lang="Times New Roman" altLang="Times New Roman" sz="2900" dirty="0"/>
          </a:p>
          <a:p>
            <a:pPr algn="r" rtl="0" eaLnBrk="0">
              <a:lnSpc>
                <a:spcPct val="87000"/>
              </a:lnSpc>
              <a:spcBef>
                <a:spcPts val="1378"/>
              </a:spcBef>
              <a:tabLst/>
            </a:pPr>
            <a:r>
              <a:rPr sz="2900" kern="0" spc="-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第三步：根据语义，用谓词连接符将他们连接起来，得到</a:t>
            </a:r>
            <a:r>
              <a:rPr sz="2900" kern="0" spc="-9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</a:t>
            </a:r>
            <a:endParaRPr lang="KaiTi" altLang="KaiTi" sz="2900" dirty="0"/>
          </a:p>
          <a:p>
            <a:pPr marL="12700" algn="l" rtl="0" eaLnBrk="0">
              <a:lnSpc>
                <a:spcPts val="3904"/>
              </a:lnSpc>
              <a:tabLst/>
            </a:pPr>
            <a:r>
              <a:rPr sz="2900" kern="0" spc="-2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上述知识的谓词公式</a:t>
            </a:r>
            <a:r>
              <a:rPr sz="2900" kern="0" spc="-24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900" dirty="0"/>
          </a:p>
          <a:p>
            <a:pPr marL="964564" algn="l" rtl="0" eaLnBrk="0">
              <a:lnSpc>
                <a:spcPct val="79000"/>
              </a:lnSpc>
              <a:spcBef>
                <a:spcPts val="1192"/>
              </a:spcBef>
              <a:tabLst/>
            </a:pP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BCity(wuhan)A-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HCity(wuhan)</a:t>
            </a:r>
            <a:endParaRPr lang="Times New Roman" altLang="Times New Roman" sz="2900" dirty="0"/>
          </a:p>
          <a:p>
            <a:pPr marL="945514" algn="l" rtl="0" eaLnBrk="0">
              <a:lnSpc>
                <a:spcPct val="79000"/>
              </a:lnSpc>
              <a:spcBef>
                <a:spcPts val="751"/>
              </a:spcBef>
              <a:tabLst/>
            </a:pP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(Boy(mal)AGirl(zhangh)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)→High(mal,zhangh)</a:t>
            </a:r>
            <a:endParaRPr lang="Times New Roman" altLang="Times New Roman" sz="2900" dirty="0"/>
          </a:p>
        </p:txBody>
      </p:sp>
      <p:sp>
        <p:nvSpPr>
          <p:cNvPr id="82" name="textbox 82"/>
          <p:cNvSpPr/>
          <p:nvPr/>
        </p:nvSpPr>
        <p:spPr>
          <a:xfrm>
            <a:off x="146037" y="7657493"/>
            <a:ext cx="9695180" cy="310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7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9000"/>
              </a:lnSpc>
              <a:tabLst/>
            </a:pPr>
            <a:r>
              <a:rPr sz="10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10</a:t>
            </a:r>
            <a:endParaRPr lang="SimSun" altLang="SimSun" sz="1000" dirty="0"/>
          </a:p>
          <a:p>
            <a:pPr marL="12700" algn="l" rtl="0" eaLnBrk="0">
              <a:lnSpc>
                <a:spcPts val="1214"/>
              </a:lnSpc>
              <a:spcBef>
                <a:spcPts val="81"/>
              </a:spcBef>
              <a:tabLst/>
            </a:pP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textbox 934"/>
          <p:cNvSpPr/>
          <p:nvPr/>
        </p:nvSpPr>
        <p:spPr>
          <a:xfrm>
            <a:off x="335081" y="268190"/>
            <a:ext cx="9908540" cy="57003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lang="Arial" altLang="Arial" sz="100" dirty="0"/>
          </a:p>
          <a:p>
            <a:pPr marL="5876290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43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6.1.2学习系统</a:t>
            </a:r>
            <a:endParaRPr lang="KaiTi" altLang="KaiTi" sz="43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marL="222250" algn="l" rtl="0" eaLnBrk="0">
              <a:lnSpc>
                <a:spcPct val="97000"/>
              </a:lnSpc>
              <a:spcBef>
                <a:spcPts val="815"/>
              </a:spcBef>
              <a:tabLst/>
            </a:pPr>
            <a:r>
              <a:rPr sz="2700" b="1" kern="0" spc="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3)能用所学的知识解决</a:t>
            </a:r>
            <a:r>
              <a:rPr sz="2700" b="1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问题</a:t>
            </a:r>
            <a:endParaRPr lang="KaiTi" altLang="KaiTi" sz="2700" dirty="0"/>
          </a:p>
          <a:p>
            <a:pPr marL="678815" algn="l" rtl="0" eaLnBrk="0">
              <a:lnSpc>
                <a:spcPct val="87000"/>
              </a:lnSpc>
              <a:spcBef>
                <a:spcPts val="1928"/>
              </a:spcBef>
              <a:tabLst/>
            </a:pPr>
            <a:r>
              <a:rPr sz="2700" b="1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学习系统能把学到的信息用于对未来的估计、</a:t>
            </a:r>
            <a:r>
              <a:rPr sz="2700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分类、决策</a:t>
            </a:r>
            <a:endParaRPr lang="KaiTi" altLang="KaiTi" sz="2700" dirty="0"/>
          </a:p>
          <a:p>
            <a:pPr marL="222250" algn="l" rtl="0" eaLnBrk="0">
              <a:lnSpc>
                <a:spcPts val="4894"/>
              </a:lnSpc>
              <a:tabLst/>
            </a:pPr>
            <a:r>
              <a:rPr sz="2600" b="1" kern="0" spc="-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和控制。</a:t>
            </a:r>
            <a:endParaRPr lang="KaiTi" altLang="KaiTi" sz="26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marL="419100" algn="l" rtl="0" eaLnBrk="0">
              <a:lnSpc>
                <a:spcPct val="96000"/>
              </a:lnSpc>
              <a:spcBef>
                <a:spcPts val="816"/>
              </a:spcBef>
              <a:tabLst/>
            </a:pPr>
            <a:r>
              <a:rPr sz="2700" b="1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4)能提高系统的性能</a:t>
            </a:r>
            <a:endParaRPr lang="KaiTi" altLang="KaiTi" sz="2700" dirty="0"/>
          </a:p>
          <a:p>
            <a:pPr marL="527050" algn="l" rtl="0" eaLnBrk="0">
              <a:lnSpc>
                <a:spcPct val="87000"/>
              </a:lnSpc>
              <a:spcBef>
                <a:spcPts val="1799"/>
              </a:spcBef>
              <a:tabLst/>
            </a:pPr>
            <a:r>
              <a:rPr sz="2700" b="1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提高系统的性能是学习系统最终目标。通</a:t>
            </a:r>
            <a:r>
              <a:rPr sz="2700" b="1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过学习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，系统随之</a:t>
            </a:r>
            <a:endParaRPr lang="KaiTi" altLang="KaiTi" sz="2700" dirty="0"/>
          </a:p>
          <a:p>
            <a:pPr marL="19050" indent="-6350" algn="l" rtl="0" eaLnBrk="0">
              <a:lnSpc>
                <a:spcPct val="156000"/>
              </a:lnSpc>
              <a:spcBef>
                <a:spcPts val="39"/>
              </a:spcBef>
              <a:tabLst/>
            </a:pPr>
            <a:r>
              <a:rPr sz="27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增长知识，提高解决问</a:t>
            </a:r>
            <a:r>
              <a:rPr sz="2700" b="1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题的能力，使之能完成原来不能完成的任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务，或者比原来做得更</a:t>
            </a: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好。</a:t>
            </a:r>
            <a:endParaRPr lang="KaiTi" altLang="KaiTi" sz="2700" dirty="0"/>
          </a:p>
        </p:txBody>
      </p:sp>
      <p:sp>
        <p:nvSpPr>
          <p:cNvPr id="936" name="textbox 936"/>
          <p:cNvSpPr/>
          <p:nvPr/>
        </p:nvSpPr>
        <p:spPr>
          <a:xfrm>
            <a:off x="876289" y="7638229"/>
            <a:ext cx="8945244" cy="2184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2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</a:t>
            </a: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                    </a:t>
            </a:r>
            <a:r>
              <a:rPr sz="1500" kern="0" spc="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100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textbox 938"/>
          <p:cNvSpPr/>
          <p:nvPr/>
        </p:nvSpPr>
        <p:spPr>
          <a:xfrm>
            <a:off x="418269" y="350803"/>
            <a:ext cx="9745344" cy="39636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lang="Arial" altLang="Arial" sz="100" dirty="0"/>
          </a:p>
          <a:p>
            <a:pPr marL="5850890" algn="l" rtl="0" eaLnBrk="0">
              <a:lnSpc>
                <a:spcPct val="97000"/>
              </a:lnSpc>
              <a:tabLst/>
            </a:pPr>
            <a:r>
              <a:rPr sz="4400" b="1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6.1.2学习系统</a:t>
            </a:r>
            <a:endParaRPr lang="KaiTi" altLang="KaiTi" sz="44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1000" dirty="0"/>
          </a:p>
          <a:p>
            <a:pPr marL="227965" algn="l" rtl="0" eaLnBrk="0">
              <a:lnSpc>
                <a:spcPct val="98000"/>
              </a:lnSpc>
              <a:spcBef>
                <a:spcPts val="901"/>
              </a:spcBef>
              <a:tabLst/>
            </a:pPr>
            <a:r>
              <a:rPr sz="3000" b="1" kern="0" spc="15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3、</a:t>
            </a:r>
            <a:r>
              <a:rPr sz="3000" kern="0" spc="-71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b="1" kern="0" spc="1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学习系统的基本</a:t>
            </a:r>
            <a:r>
              <a:rPr sz="3000" b="1" kern="0" spc="14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模型</a:t>
            </a:r>
            <a:endParaRPr lang="KaiTi" altLang="KaiTi" sz="3000" dirty="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88000"/>
              </a:lnSpc>
              <a:spcBef>
                <a:spcPts val="901"/>
              </a:spcBef>
              <a:tabLst/>
            </a:pPr>
            <a:r>
              <a:rPr sz="30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由此看来：学习系统至少应</a:t>
            </a:r>
            <a:r>
              <a:rPr sz="3000" b="1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有：</a:t>
            </a:r>
            <a:r>
              <a:rPr sz="3000" kern="0" spc="-4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b="1" kern="0" spc="-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环境、知识库、学习</a:t>
            </a:r>
            <a:endParaRPr lang="KaiTi" altLang="KaiTi" sz="3000" dirty="0"/>
          </a:p>
          <a:p>
            <a:pPr marL="227965" indent="-215265" algn="l" rtl="0" eaLnBrk="0">
              <a:lnSpc>
                <a:spcPct val="153000"/>
              </a:lnSpc>
              <a:spcBef>
                <a:spcPts val="5"/>
              </a:spcBef>
              <a:tabLst/>
            </a:pPr>
            <a:r>
              <a:rPr sz="3000" b="1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环节和执行环节四个基本部分。</a:t>
            </a:r>
            <a:r>
              <a:rPr sz="30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一种典型的机器学习系统</a:t>
            </a:r>
            <a:r>
              <a:rPr sz="30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(迪特里奇</a:t>
            </a:r>
            <a:r>
              <a:rPr sz="3000" kern="0" spc="-5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b="1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Dietterich</a:t>
            </a:r>
            <a:r>
              <a:rPr sz="3000" b="1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3000" b="1" kern="0" spc="2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0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学习模型)如图6-1所示</a:t>
            </a:r>
            <a:r>
              <a:rPr sz="3000" b="1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。:</a:t>
            </a:r>
            <a:endParaRPr lang="KaiTi" altLang="KaiTi" sz="3000" dirty="0"/>
          </a:p>
        </p:txBody>
      </p:sp>
      <p:sp>
        <p:nvSpPr>
          <p:cNvPr id="940" name="textbox 940"/>
          <p:cNvSpPr/>
          <p:nvPr/>
        </p:nvSpPr>
        <p:spPr>
          <a:xfrm>
            <a:off x="869980" y="7638229"/>
            <a:ext cx="8957944" cy="2184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2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</a:t>
            </a: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          </a:t>
            </a:r>
            <a:r>
              <a:rPr sz="1500" kern="0" spc="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101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textbox 942"/>
          <p:cNvSpPr/>
          <p:nvPr/>
        </p:nvSpPr>
        <p:spPr>
          <a:xfrm>
            <a:off x="565111" y="465091"/>
            <a:ext cx="9901555" cy="30016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lang="Arial" altLang="Arial" sz="100" dirty="0"/>
          </a:p>
          <a:p>
            <a:pPr marL="421640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4500" kern="0" spc="-2800" dirty="0">
                <a:solidFill>
                  <a:srgbClr val="943162">
                    <a:alpha val="100000"/>
                  </a:srgbClr>
                </a:solidFill>
                <a:latin typeface="KaiTi"/>
                <a:ea typeface="KaiTi"/>
                <a:cs typeface="KaiTi"/>
              </a:rPr>
              <a:t>■</a:t>
            </a:r>
            <a:r>
              <a:rPr sz="4500" kern="0" spc="-1190" dirty="0">
                <a:solidFill>
                  <a:srgbClr val="943162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45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6.1.2学习系统</a:t>
            </a:r>
            <a:endParaRPr lang="KaiTi" altLang="KaiTi" sz="45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8000"/>
              </a:lnSpc>
              <a:spcBef>
                <a:spcPts val="848"/>
              </a:spcBef>
              <a:tabLst/>
            </a:pPr>
            <a:r>
              <a:rPr sz="2800" kern="0" spc="3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环境向系统的学习部件提供某些信息，学习环节利用这些</a:t>
            </a:r>
            <a:endParaRPr lang="KaiTi" altLang="KaiTi" sz="2800" dirty="0"/>
          </a:p>
          <a:p>
            <a:pPr marL="12700" algn="l" rtl="0" eaLnBrk="0">
              <a:lnSpc>
                <a:spcPct val="153000"/>
              </a:lnSpc>
              <a:spcBef>
                <a:spcPts val="39"/>
              </a:spcBef>
              <a:tabLst/>
            </a:pPr>
            <a:r>
              <a:rPr sz="31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信息修改知识库，增进执行部件的效能；执行环节</a:t>
            </a: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根据知</a:t>
            </a:r>
            <a:r>
              <a:rPr sz="31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1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识库完成任务，同时把获得的信息反馈给学</a:t>
            </a:r>
            <a:r>
              <a:rPr sz="31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习环节。</a:t>
            </a:r>
            <a:endParaRPr lang="KaiTi" altLang="KaiTi" sz="3100" dirty="0"/>
          </a:p>
        </p:txBody>
      </p:sp>
      <p:grpSp>
        <p:nvGrpSpPr>
          <p:cNvPr id="38" name="group 38"/>
          <p:cNvGrpSpPr/>
          <p:nvPr/>
        </p:nvGrpSpPr>
        <p:grpSpPr>
          <a:xfrm rot="21600000">
            <a:off x="463499" y="4032250"/>
            <a:ext cx="10045700" cy="2451087"/>
            <a:chOff x="0" y="0"/>
            <a:chExt cx="10045700" cy="2451087"/>
          </a:xfrm>
        </p:grpSpPr>
        <p:pic>
          <p:nvPicPr>
            <p:cNvPr id="944" name="picture 9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0045700" cy="2451087"/>
            </a:xfrm>
            <a:prstGeom prst="rect">
              <a:avLst/>
            </a:prstGeom>
          </p:spPr>
        </p:pic>
        <p:sp>
          <p:nvSpPr>
            <p:cNvPr id="946" name="textbox 946"/>
            <p:cNvSpPr/>
            <p:nvPr/>
          </p:nvSpPr>
          <p:spPr>
            <a:xfrm>
              <a:off x="5771520" y="542406"/>
              <a:ext cx="1252219" cy="19621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8627"/>
                </a:lnSpc>
                <a:tabLst/>
              </a:pPr>
              <a:endParaRPr lang="Arial" altLang="Arial" sz="100" dirty="0"/>
            </a:p>
            <a:p>
              <a:pPr marL="19050" algn="l" rtl="0" eaLnBrk="0">
                <a:lnSpc>
                  <a:spcPct val="97000"/>
                </a:lnSpc>
                <a:tabLst/>
              </a:pPr>
              <a:r>
                <a:rPr sz="3100" b="1" kern="0" spc="8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知识库</a:t>
              </a:r>
              <a:endParaRPr lang="KaiTi" altLang="KaiTi" sz="3100" dirty="0"/>
            </a:p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700" dirty="0"/>
            </a:p>
            <a:p>
              <a:pPr marL="12700" algn="l" rtl="0" eaLnBrk="0">
                <a:lnSpc>
                  <a:spcPct val="99000"/>
                </a:lnSpc>
                <a:spcBef>
                  <a:spcPts val="1"/>
                </a:spcBef>
                <a:tabLst/>
              </a:pPr>
              <a:r>
                <a:rPr sz="3100" b="1" kern="0" spc="2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反馈</a:t>
              </a:r>
              <a:endParaRPr lang="KaiTi" altLang="KaiTi" sz="3100" dirty="0"/>
            </a:p>
          </p:txBody>
        </p:sp>
      </p:grpSp>
      <p:sp>
        <p:nvSpPr>
          <p:cNvPr id="948" name="textbox 948"/>
          <p:cNvSpPr/>
          <p:nvPr/>
        </p:nvSpPr>
        <p:spPr>
          <a:xfrm>
            <a:off x="869980" y="6938064"/>
            <a:ext cx="8957944" cy="9188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863"/>
              </a:lnSpc>
              <a:tabLst/>
            </a:pPr>
            <a:endParaRPr lang="Arial" altLang="Arial" sz="100" dirty="0"/>
          </a:p>
          <a:p>
            <a:pPr marL="2880995" algn="l" rtl="0" eaLnBrk="0">
              <a:lnSpc>
                <a:spcPct val="99000"/>
              </a:lnSpc>
              <a:tabLst/>
            </a:pPr>
            <a:r>
              <a:rPr sz="28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图6.1简单的学习模型</a:t>
            </a:r>
            <a:endParaRPr lang="KaiTi" altLang="KaiTi" sz="28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9000"/>
              </a:lnSpc>
              <a:spcBef>
                <a:spcPts val="1"/>
              </a:spcBef>
              <a:tabLst/>
            </a:pP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   </a:t>
            </a:r>
            <a:r>
              <a:rPr sz="15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102</a:t>
            </a:r>
            <a:endParaRPr lang="Times New Roman" altLang="Times New Roman" sz="1500" baseline="3472" dirty="0"/>
          </a:p>
        </p:txBody>
      </p:sp>
      <p:sp>
        <p:nvSpPr>
          <p:cNvPr id="950" name="textbox 950"/>
          <p:cNvSpPr/>
          <p:nvPr/>
        </p:nvSpPr>
        <p:spPr>
          <a:xfrm>
            <a:off x="3307701" y="4531810"/>
            <a:ext cx="1636395" cy="490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808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1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学习环节</a:t>
            </a:r>
            <a:endParaRPr lang="KaiTi" altLang="KaiTi" sz="3100" dirty="0"/>
          </a:p>
        </p:txBody>
      </p:sp>
      <p:sp>
        <p:nvSpPr>
          <p:cNvPr id="952" name="textbox 952"/>
          <p:cNvSpPr/>
          <p:nvPr/>
        </p:nvSpPr>
        <p:spPr>
          <a:xfrm>
            <a:off x="8597300" y="4519138"/>
            <a:ext cx="1636395" cy="490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80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1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执行环节</a:t>
            </a:r>
            <a:endParaRPr lang="KaiTi" altLang="KaiTi" sz="3100" dirty="0"/>
          </a:p>
        </p:txBody>
      </p:sp>
      <p:sp>
        <p:nvSpPr>
          <p:cNvPr id="954" name="textbox 954"/>
          <p:cNvSpPr/>
          <p:nvPr/>
        </p:nvSpPr>
        <p:spPr>
          <a:xfrm>
            <a:off x="1002631" y="4577636"/>
            <a:ext cx="854075" cy="511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3820"/>
              </a:lnSpc>
              <a:tabLst/>
            </a:pPr>
            <a:r>
              <a:rPr sz="3100" b="1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环境</a:t>
            </a:r>
            <a:endParaRPr lang="KaiTi" altLang="KaiTi" sz="31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textbox 956"/>
          <p:cNvSpPr/>
          <p:nvPr/>
        </p:nvSpPr>
        <p:spPr>
          <a:xfrm>
            <a:off x="659165" y="2060233"/>
            <a:ext cx="9801859" cy="3538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4000"/>
              </a:lnSpc>
              <a:tabLst/>
            </a:pPr>
            <a:endParaRPr lang="Arial" altLang="Arial" sz="100" dirty="0"/>
          </a:p>
          <a:p>
            <a:pPr marL="255270" indent="-242570" algn="l" rtl="0" eaLnBrk="0">
              <a:lnSpc>
                <a:spcPct val="100000"/>
              </a:lnSpc>
              <a:tabLst/>
            </a:pPr>
            <a:r>
              <a:rPr sz="2800" b="1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口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昆兰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(Quinlan)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于1983年对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CLS</a:t>
            </a:r>
            <a:r>
              <a:rPr sz="2800" kern="0" spc="-3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进行了发展，研制</a:t>
            </a:r>
            <a:r>
              <a:rPr sz="2800" b="1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了</a:t>
            </a:r>
            <a:r>
              <a:rPr sz="2800" kern="0" spc="-4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b="1" kern="0" spc="-7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2800" kern="0" spc="-83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b="1" kern="0" spc="-7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2800" b="1" kern="0" spc="-8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2800" b="1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该算法不仅能方便地表示概念属性-值信息的结构，而且能</a:t>
            </a:r>
            <a:r>
              <a:rPr sz="28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从大量实例数据中有效地生成相应的决策树模型。</a:t>
            </a:r>
            <a:endParaRPr lang="SimHei" altLang="SimHei" sz="28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marL="255270" algn="l" rtl="0" eaLnBrk="0">
              <a:lnSpc>
                <a:spcPct val="95000"/>
              </a:lnSpc>
              <a:spcBef>
                <a:spcPts val="847"/>
              </a:spcBef>
              <a:tabLst/>
            </a:pP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·大多数决策树学习算法是一种核心算</a:t>
            </a:r>
            <a:r>
              <a:rPr sz="28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法的变体</a:t>
            </a:r>
            <a:endParaRPr lang="SimHei" altLang="SimHei" sz="2800" dirty="0"/>
          </a:p>
          <a:p>
            <a:pPr marL="255270" algn="l" rtl="0" eaLnBrk="0">
              <a:lnSpc>
                <a:spcPct val="85000"/>
              </a:lnSpc>
              <a:spcBef>
                <a:spcPts val="1228"/>
              </a:spcBef>
              <a:tabLst/>
            </a:pP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·采用自顶向下的贪婪搜索遍历可能的决</a:t>
            </a: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策树空间</a:t>
            </a:r>
            <a:endParaRPr lang="SimHei" altLang="SimHei" sz="2800" dirty="0"/>
          </a:p>
          <a:p>
            <a:pPr marL="255270" algn="l" rtl="0" eaLnBrk="0">
              <a:lnSpc>
                <a:spcPts val="4600"/>
              </a:lnSpc>
              <a:tabLst/>
            </a:pP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·ID3</a:t>
            </a: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是这种算法的代表</a:t>
            </a:r>
            <a:endParaRPr lang="SimHei" altLang="SimHei" sz="2800" dirty="0"/>
          </a:p>
        </p:txBody>
      </p:sp>
      <p:sp>
        <p:nvSpPr>
          <p:cNvPr id="958" name="textbox 958"/>
          <p:cNvSpPr/>
          <p:nvPr/>
        </p:nvSpPr>
        <p:spPr>
          <a:xfrm>
            <a:off x="972870" y="698027"/>
            <a:ext cx="6499859" cy="645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29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4200" b="1" kern="0" spc="2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6.3.3基本的决策</a:t>
            </a:r>
            <a:r>
              <a:rPr sz="4200" b="1" kern="0" spc="1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树算法</a:t>
            </a:r>
            <a:r>
              <a:rPr sz="4200" b="1" kern="0" spc="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</a:t>
            </a:r>
            <a:r>
              <a:rPr sz="4200" b="1" kern="0" spc="1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SimSun" altLang="SimSun" sz="4200" dirty="0"/>
          </a:p>
        </p:txBody>
      </p:sp>
      <p:pic>
        <p:nvPicPr>
          <p:cNvPr id="960" name="picture 9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36117" y="126966"/>
            <a:ext cx="1181086" cy="1149353"/>
          </a:xfrm>
          <a:prstGeom prst="rect">
            <a:avLst/>
          </a:prstGeom>
        </p:spPr>
      </p:pic>
      <p:pic>
        <p:nvPicPr>
          <p:cNvPr id="962" name="picture 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6012" y="7467638"/>
            <a:ext cx="2216207" cy="603188"/>
          </a:xfrm>
          <a:prstGeom prst="rect">
            <a:avLst/>
          </a:prstGeom>
        </p:spPr>
      </p:pic>
      <p:sp>
        <p:nvSpPr>
          <p:cNvPr id="964" name="rect"/>
          <p:cNvSpPr/>
          <p:nvPr/>
        </p:nvSpPr>
        <p:spPr>
          <a:xfrm>
            <a:off x="57150" y="7423126"/>
            <a:ext cx="10680675" cy="12752"/>
          </a:xfrm>
          <a:prstGeom prst="rect">
            <a:avLst/>
          </a:prstGeom>
          <a:solidFill>
            <a:srgbClr val="0000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66" name="picture 9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150" y="1358925"/>
            <a:ext cx="10680675" cy="12670"/>
          </a:xfrm>
          <a:prstGeom prst="rect">
            <a:avLst/>
          </a:prstGeom>
        </p:spPr>
      </p:pic>
      <p:sp>
        <p:nvSpPr>
          <p:cNvPr id="968" name="textbox 968"/>
          <p:cNvSpPr/>
          <p:nvPr/>
        </p:nvSpPr>
        <p:spPr>
          <a:xfrm>
            <a:off x="9582108" y="7678901"/>
            <a:ext cx="236220" cy="167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2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103</a:t>
            </a:r>
            <a:endParaRPr lang="Times New Roman" altLang="Times New Roman" sz="12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textbox 970"/>
          <p:cNvSpPr/>
          <p:nvPr/>
        </p:nvSpPr>
        <p:spPr>
          <a:xfrm>
            <a:off x="742942" y="1687249"/>
            <a:ext cx="8996044" cy="533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3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□</a:t>
            </a:r>
            <a:r>
              <a:rPr sz="3200" b="1" kern="0" spc="2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ID3</a:t>
            </a: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的思想</a:t>
            </a:r>
            <a:endParaRPr lang="SimSun" altLang="SimSun" sz="3200" dirty="0"/>
          </a:p>
          <a:p>
            <a:pPr marL="539750" algn="l" rtl="0" eaLnBrk="0">
              <a:lnSpc>
                <a:spcPct val="95000"/>
              </a:lnSpc>
              <a:spcBef>
                <a:spcPts val="1583"/>
              </a:spcBef>
              <a:tabLst/>
            </a:pPr>
            <a:r>
              <a:rPr sz="28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·自顶向下构造决策树</a:t>
            </a:r>
            <a:endParaRPr lang="SimHei" altLang="SimHei" sz="2800" dirty="0"/>
          </a:p>
          <a:p>
            <a:pPr marL="539750" algn="l" rtl="0" eaLnBrk="0">
              <a:lnSpc>
                <a:spcPct val="95000"/>
              </a:lnSpc>
              <a:spcBef>
                <a:spcPts val="859"/>
              </a:spcBef>
              <a:tabLst/>
            </a:pP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·从“</a:t>
            </a:r>
            <a:r>
              <a:rPr sz="2800" kern="0" spc="-3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哪一个属性将在树的根</a:t>
            </a:r>
            <a:r>
              <a:rPr sz="2800" kern="0" spc="-4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节点被测试</a:t>
            </a: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”开始</a:t>
            </a:r>
            <a:endParaRPr lang="SimHei" altLang="SimHei" sz="2800" dirty="0"/>
          </a:p>
          <a:p>
            <a:pPr marL="780415" indent="-240665" algn="l" rtl="0" eaLnBrk="0">
              <a:lnSpc>
                <a:spcPct val="97000"/>
              </a:lnSpc>
              <a:spcBef>
                <a:spcPts val="754"/>
              </a:spcBef>
              <a:tabLst/>
            </a:pP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·使用统计测试来确定每一个实例属性单独分类训练</a:t>
            </a: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样</a:t>
            </a: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例的能力</a:t>
            </a:r>
            <a:endParaRPr lang="SimHei" altLang="SimHei" sz="2800" dirty="0"/>
          </a:p>
          <a:p>
            <a:pPr marL="12700" algn="l" rtl="0" eaLnBrk="0">
              <a:lnSpc>
                <a:spcPct val="96000"/>
              </a:lnSpc>
              <a:spcBef>
                <a:spcPts val="1690"/>
              </a:spcBef>
              <a:tabLst/>
            </a:pPr>
            <a:r>
              <a:rPr sz="3200" b="1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□</a:t>
            </a:r>
            <a:r>
              <a:rPr sz="3200" b="1" kern="0" spc="2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200" b="1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ID3</a:t>
            </a:r>
            <a:r>
              <a:rPr sz="3200" b="1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的过程</a:t>
            </a:r>
            <a:endParaRPr lang="SimSun" altLang="SimSun" sz="3200" dirty="0"/>
          </a:p>
          <a:p>
            <a:pPr marL="539750" algn="l" rtl="0" eaLnBrk="0">
              <a:lnSpc>
                <a:spcPct val="85000"/>
              </a:lnSpc>
              <a:spcBef>
                <a:spcPts val="1830"/>
              </a:spcBef>
              <a:tabLst/>
            </a:pP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·分类能力最好的属性被选作树的根节点</a:t>
            </a:r>
            <a:endParaRPr lang="SimHei" altLang="SimHei" sz="2800" dirty="0"/>
          </a:p>
          <a:p>
            <a:pPr marL="539750" algn="l" rtl="0" eaLnBrk="0">
              <a:lnSpc>
                <a:spcPts val="4011"/>
              </a:lnSpc>
              <a:tabLst/>
            </a:pPr>
            <a:r>
              <a:rPr sz="28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·根节点的每个可能值产生一个分支</a:t>
            </a:r>
            <a:endParaRPr lang="SimHei" altLang="SimHei" sz="2800" dirty="0"/>
          </a:p>
          <a:p>
            <a:pPr marL="539750" algn="l" rtl="0" eaLnBrk="0">
              <a:lnSpc>
                <a:spcPct val="85000"/>
              </a:lnSpc>
              <a:spcBef>
                <a:spcPts val="1044"/>
              </a:spcBef>
              <a:tabLst/>
            </a:pPr>
            <a:r>
              <a:rPr sz="28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·训练样例排列到适</a:t>
            </a:r>
            <a:r>
              <a:rPr sz="28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当的分支</a:t>
            </a:r>
            <a:endParaRPr lang="SimHei" altLang="SimHei" sz="2800" dirty="0"/>
          </a:p>
          <a:p>
            <a:pPr marL="539750" algn="l" rtl="0" eaLnBrk="0">
              <a:lnSpc>
                <a:spcPts val="3999"/>
              </a:lnSpc>
              <a:tabLst/>
            </a:pPr>
            <a:r>
              <a:rPr sz="2800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·重复上面的过程</a:t>
            </a:r>
            <a:endParaRPr lang="SimHei" altLang="SimHei" sz="2800" dirty="0"/>
          </a:p>
        </p:txBody>
      </p:sp>
      <p:sp>
        <p:nvSpPr>
          <p:cNvPr id="972" name="textbox 972"/>
          <p:cNvSpPr/>
          <p:nvPr/>
        </p:nvSpPr>
        <p:spPr>
          <a:xfrm>
            <a:off x="972870" y="698027"/>
            <a:ext cx="6512559" cy="645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29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4200" b="1" kern="0" spc="2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6.3.3基本的决策树算法</a:t>
            </a:r>
            <a:r>
              <a:rPr sz="4200" b="1" kern="0" spc="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</a:t>
            </a:r>
            <a:r>
              <a:rPr sz="4200" b="1" kern="0" spc="2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SimSun" altLang="SimSun" sz="4200" dirty="0"/>
          </a:p>
        </p:txBody>
      </p:sp>
      <p:pic>
        <p:nvPicPr>
          <p:cNvPr id="974" name="picture 9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48842" y="133382"/>
            <a:ext cx="1181086" cy="1149353"/>
          </a:xfrm>
          <a:prstGeom prst="rect">
            <a:avLst/>
          </a:prstGeom>
        </p:spPr>
      </p:pic>
      <p:pic>
        <p:nvPicPr>
          <p:cNvPr id="976" name="picture 9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8737" y="7467638"/>
            <a:ext cx="2197065" cy="603188"/>
          </a:xfrm>
          <a:prstGeom prst="rect">
            <a:avLst/>
          </a:prstGeom>
        </p:spPr>
      </p:pic>
      <p:pic>
        <p:nvPicPr>
          <p:cNvPr id="978" name="picture 9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150" y="7423126"/>
            <a:ext cx="10680675" cy="12752"/>
          </a:xfrm>
          <a:prstGeom prst="rect">
            <a:avLst/>
          </a:prstGeom>
        </p:spPr>
      </p:pic>
      <p:pic>
        <p:nvPicPr>
          <p:cNvPr id="980" name="picture 9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7150" y="1358925"/>
            <a:ext cx="10680675" cy="12670"/>
          </a:xfrm>
          <a:prstGeom prst="rect">
            <a:avLst/>
          </a:prstGeom>
        </p:spPr>
      </p:pic>
      <p:sp>
        <p:nvSpPr>
          <p:cNvPr id="982" name="textbox 982"/>
          <p:cNvSpPr/>
          <p:nvPr/>
        </p:nvSpPr>
        <p:spPr>
          <a:xfrm>
            <a:off x="9582106" y="7676991"/>
            <a:ext cx="227965" cy="159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62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104</a:t>
            </a:r>
            <a:endParaRPr lang="Times New Roman" altLang="Times New Roman" sz="11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picture 9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sp>
        <p:nvSpPr>
          <p:cNvPr id="986" name="textbox 986"/>
          <p:cNvSpPr/>
          <p:nvPr/>
        </p:nvSpPr>
        <p:spPr>
          <a:xfrm>
            <a:off x="692149" y="114265"/>
            <a:ext cx="9956800" cy="32753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7189"/>
              </a:lnSpc>
              <a:tabLst/>
            </a:pPr>
            <a:endParaRPr lang="Arial" altLang="Arial" sz="100" dirty="0"/>
          </a:p>
          <a:p>
            <a:pPr marL="280034" algn="l" rtl="0" eaLnBrk="0">
              <a:lnSpc>
                <a:spcPct val="97000"/>
              </a:lnSpc>
              <a:tabLst/>
            </a:pPr>
            <a:r>
              <a:rPr sz="4100" b="1" kern="0" spc="11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6.3.3基本的决策</a:t>
            </a:r>
            <a:r>
              <a:rPr sz="4100" b="1" kern="0" spc="10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树算法</a:t>
            </a:r>
            <a:r>
              <a:rPr sz="4100" b="1" kern="0" spc="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</a:t>
            </a:r>
            <a:r>
              <a:rPr sz="4100" b="1" kern="0" spc="10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4100" kern="0" spc="-1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</a:t>
            </a:r>
            <a:endParaRPr lang="SimSun" altLang="SimSun" sz="41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964"/>
              </a:spcBef>
              <a:tabLst/>
            </a:pPr>
            <a:r>
              <a:rPr sz="3200" kern="0" spc="3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口</a:t>
            </a:r>
            <a:r>
              <a:rPr sz="3200" kern="0" spc="-2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200" b="1" kern="0" spc="3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基本的决策树学习算法</a:t>
            </a:r>
            <a:r>
              <a:rPr sz="32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ID</a:t>
            </a:r>
            <a:r>
              <a:rPr sz="3200" b="1" kern="0" spc="3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3:</a:t>
            </a:r>
            <a:endParaRPr lang="Times New Roman" altLang="Times New Roman" sz="32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900" dirty="0"/>
          </a:p>
          <a:p>
            <a:pPr algn="l" rtl="0" eaLnBrk="0">
              <a:lnSpc>
                <a:spcPct val="7406"/>
              </a:lnSpc>
              <a:tabLst/>
            </a:pPr>
            <a:endParaRPr lang="Arial" altLang="Arial" sz="100" dirty="0"/>
          </a:p>
          <a:p>
            <a:pPr marL="336550" algn="l" rtl="0" eaLnBrk="0">
              <a:lnSpc>
                <a:spcPct val="79000"/>
              </a:lnSpc>
              <a:tabLst/>
            </a:pPr>
            <a:r>
              <a:rPr sz="3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ID3</a:t>
            </a:r>
            <a:r>
              <a:rPr sz="3700" kern="0" spc="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(Examples,Target</a:t>
            </a:r>
            <a:r>
              <a:rPr sz="3700" kern="0" spc="44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_</a:t>
            </a:r>
            <a:r>
              <a:rPr sz="3700" kern="0" spc="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atrib</a:t>
            </a:r>
            <a:r>
              <a:rPr sz="3700" kern="0" spc="-1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ute,Attributes)</a:t>
            </a:r>
            <a:endParaRPr lang="Times New Roman" altLang="Times New Roman" sz="3700" dirty="0"/>
          </a:p>
        </p:txBody>
      </p:sp>
      <p:pic>
        <p:nvPicPr>
          <p:cNvPr id="988" name="picture 9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12696" y="126965"/>
            <a:ext cx="1181086" cy="1155769"/>
          </a:xfrm>
          <a:prstGeom prst="rect">
            <a:avLst/>
          </a:prstGeom>
        </p:spPr>
      </p:pic>
      <p:sp>
        <p:nvSpPr>
          <p:cNvPr id="990" name="textbox 990"/>
          <p:cNvSpPr/>
          <p:nvPr/>
        </p:nvSpPr>
        <p:spPr>
          <a:xfrm>
            <a:off x="6444791" y="4359146"/>
            <a:ext cx="2540000" cy="14833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285"/>
              </a:lnSpc>
              <a:tabLst/>
            </a:pPr>
            <a:endParaRPr lang="Arial" altLang="Arial" sz="100" dirty="0"/>
          </a:p>
          <a:p>
            <a:pPr marL="25400" algn="l" rtl="0" eaLnBrk="0">
              <a:lnSpc>
                <a:spcPct val="97000"/>
              </a:lnSpc>
              <a:tabLst/>
            </a:pPr>
            <a:r>
              <a:rPr sz="3200" b="1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是除目标属性</a:t>
            </a:r>
            <a:endParaRPr lang="SimHei" altLang="SimHei" sz="3200" dirty="0"/>
          </a:p>
          <a:p>
            <a:pPr marL="12700" algn="l" rtl="0" eaLnBrk="0">
              <a:lnSpc>
                <a:spcPct val="97000"/>
              </a:lnSpc>
              <a:spcBef>
                <a:spcPts val="200"/>
              </a:spcBef>
              <a:tabLst/>
            </a:pPr>
            <a:r>
              <a:rPr sz="32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外决策树测试</a:t>
            </a:r>
            <a:endParaRPr lang="SimHei" altLang="SimHei" sz="3200" dirty="0"/>
          </a:p>
          <a:p>
            <a:pPr marL="254000" algn="l" rtl="0" eaLnBrk="0">
              <a:lnSpc>
                <a:spcPct val="97000"/>
              </a:lnSpc>
              <a:spcBef>
                <a:spcPts val="101"/>
              </a:spcBef>
              <a:tabLst/>
            </a:pPr>
            <a:r>
              <a:rPr sz="3200" b="1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的属性列表</a:t>
            </a:r>
            <a:endParaRPr lang="SimHei" altLang="SimHei" sz="3200" dirty="0"/>
          </a:p>
        </p:txBody>
      </p:sp>
      <p:sp>
        <p:nvSpPr>
          <p:cNvPr id="992" name="textbox 992"/>
          <p:cNvSpPr/>
          <p:nvPr/>
        </p:nvSpPr>
        <p:spPr>
          <a:xfrm>
            <a:off x="3104708" y="4442911"/>
            <a:ext cx="1713229" cy="1485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0456"/>
              </a:lnSpc>
              <a:tabLst/>
            </a:pPr>
            <a:endParaRPr lang="Arial" altLang="Arial" sz="100" dirty="0"/>
          </a:p>
          <a:p>
            <a:pPr marL="12700" indent="12700" algn="l" rtl="0" eaLnBrk="0">
              <a:lnSpc>
                <a:spcPct val="100000"/>
              </a:lnSpc>
              <a:tabLst/>
            </a:pPr>
            <a:r>
              <a:rPr sz="3200" b="1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是这棵树</a:t>
            </a:r>
            <a:r>
              <a:rPr sz="32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200" b="1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要预测的</a:t>
            </a:r>
            <a:r>
              <a:rPr sz="32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2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目标属性</a:t>
            </a:r>
            <a:endParaRPr lang="SimHei" altLang="SimHei" sz="3200" dirty="0"/>
          </a:p>
        </p:txBody>
      </p:sp>
      <p:pic>
        <p:nvPicPr>
          <p:cNvPr id="994" name="picture 9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0496" y="7461222"/>
            <a:ext cx="2139963" cy="609604"/>
          </a:xfrm>
          <a:prstGeom prst="rect">
            <a:avLst/>
          </a:prstGeom>
        </p:spPr>
      </p:pic>
      <p:sp>
        <p:nvSpPr>
          <p:cNvPr id="996" name="textbox 996"/>
          <p:cNvSpPr/>
          <p:nvPr/>
        </p:nvSpPr>
        <p:spPr>
          <a:xfrm>
            <a:off x="1085366" y="4501745"/>
            <a:ext cx="864869" cy="14960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3677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1000"/>
              </a:lnSpc>
              <a:tabLst/>
            </a:pPr>
            <a:r>
              <a:rPr sz="3200" b="1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即训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2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练样</a:t>
            </a:r>
            <a:r>
              <a:rPr sz="32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2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例集</a:t>
            </a:r>
            <a:endParaRPr lang="SimHei" altLang="SimHei" sz="3200" dirty="0"/>
          </a:p>
        </p:txBody>
      </p:sp>
      <p:sp>
        <p:nvSpPr>
          <p:cNvPr id="998" name="textbox 998"/>
          <p:cNvSpPr/>
          <p:nvPr/>
        </p:nvSpPr>
        <p:spPr>
          <a:xfrm>
            <a:off x="9582108" y="7685237"/>
            <a:ext cx="236220" cy="167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2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105</a:t>
            </a:r>
            <a:endParaRPr lang="Times New Roman" altLang="Times New Roman" sz="12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extbox 1000"/>
          <p:cNvSpPr/>
          <p:nvPr/>
        </p:nvSpPr>
        <p:spPr>
          <a:xfrm>
            <a:off x="723908" y="1837301"/>
            <a:ext cx="9580244" cy="4578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  <a:tabLst/>
            </a:pPr>
            <a:endParaRPr lang="Arial" altLang="Arial" sz="100" dirty="0"/>
          </a:p>
          <a:p>
            <a:pPr marL="386715" indent="-374015" algn="l" rtl="0" eaLnBrk="0">
              <a:lnSpc>
                <a:spcPct val="121000"/>
              </a:lnSpc>
              <a:spcBef>
                <a:spcPts val="1"/>
              </a:spcBef>
              <a:tabLst/>
            </a:pPr>
            <a:r>
              <a:rPr sz="3300" kern="0" spc="-40" dirty="0">
                <a:solidFill>
                  <a:srgbClr val="0B2B63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</a:t>
            </a:r>
            <a:r>
              <a:rPr sz="3300" kern="0" spc="550" dirty="0">
                <a:solidFill>
                  <a:srgbClr val="0B2B63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3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33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算法是一种自顶向下增长树的贪婪算法</a:t>
            </a:r>
            <a:r>
              <a:rPr sz="33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</a:t>
            </a:r>
            <a:r>
              <a:rPr sz="3300" kern="0" spc="-5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在</a:t>
            </a:r>
            <a:r>
              <a:rPr sz="3300" kern="0" spc="-5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3300" kern="0" spc="6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每个节点选取能最好地分类样例</a:t>
            </a:r>
            <a:r>
              <a:rPr sz="3300" kern="0" spc="5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的属性</a:t>
            </a:r>
            <a:r>
              <a:rPr sz="33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。继续这</a:t>
            </a:r>
            <a:r>
              <a:rPr sz="33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33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个过程直到这棵树能完美分</a:t>
            </a:r>
            <a:r>
              <a:rPr sz="33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类训练样例，或所有</a:t>
            </a: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3300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的属性都已被使用过。</a:t>
            </a:r>
            <a:endParaRPr lang="SimHei" altLang="SimHei" sz="3300" dirty="0"/>
          </a:p>
          <a:p>
            <a:pPr algn="l" rtl="0" eaLnBrk="0">
              <a:lnSpc>
                <a:spcPct val="13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800" dirty="0"/>
          </a:p>
          <a:p>
            <a:pPr marL="386715" indent="-374015" algn="l" rtl="0" eaLnBrk="0">
              <a:lnSpc>
                <a:spcPct val="118000"/>
              </a:lnSpc>
              <a:spcBef>
                <a:spcPts val="3"/>
              </a:spcBef>
              <a:tabLst/>
            </a:pPr>
            <a:r>
              <a:rPr sz="33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■那么,在决策树生成过程当中，应该以什么样的</a:t>
            </a:r>
            <a:r>
              <a:rPr sz="33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3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顺序来选取实例集中实例的属性进行扩展呢?即</a:t>
            </a:r>
            <a:r>
              <a:rPr sz="33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3300" kern="0" spc="6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如何选择具有最高信息增益的属性为最好的属性</a:t>
            </a:r>
            <a:r>
              <a:rPr sz="33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?</a:t>
            </a:r>
            <a:endParaRPr lang="SimHei" altLang="SimHei" sz="3300" dirty="0"/>
          </a:p>
        </p:txBody>
      </p:sp>
      <p:sp>
        <p:nvSpPr>
          <p:cNvPr id="1002" name="textbox 1002"/>
          <p:cNvSpPr/>
          <p:nvPr/>
        </p:nvSpPr>
        <p:spPr>
          <a:xfrm>
            <a:off x="972870" y="698027"/>
            <a:ext cx="6512559" cy="645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29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4200" b="1" kern="0" spc="2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6.3.3基本的决策树算法</a:t>
            </a:r>
            <a:r>
              <a:rPr sz="4200" b="1" kern="0" spc="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</a:t>
            </a:r>
            <a:r>
              <a:rPr sz="4200" b="1" kern="0" spc="2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endParaRPr lang="SimSun" altLang="SimSun" sz="4200" dirty="0"/>
          </a:p>
        </p:txBody>
      </p:sp>
      <p:pic>
        <p:nvPicPr>
          <p:cNvPr id="1004" name="picture 10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61460" y="133382"/>
            <a:ext cx="1168468" cy="1149353"/>
          </a:xfrm>
          <a:prstGeom prst="rect">
            <a:avLst/>
          </a:prstGeom>
        </p:spPr>
      </p:pic>
      <p:pic>
        <p:nvPicPr>
          <p:cNvPr id="1006" name="picture 10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6012" y="7467638"/>
            <a:ext cx="2216207" cy="603188"/>
          </a:xfrm>
          <a:prstGeom prst="rect">
            <a:avLst/>
          </a:prstGeom>
        </p:spPr>
      </p:pic>
      <p:pic>
        <p:nvPicPr>
          <p:cNvPr id="1008" name="picture 10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150" y="7423126"/>
            <a:ext cx="10680675" cy="12752"/>
          </a:xfrm>
          <a:prstGeom prst="rect">
            <a:avLst/>
          </a:prstGeom>
        </p:spPr>
      </p:pic>
      <p:sp>
        <p:nvSpPr>
          <p:cNvPr id="1010" name="textbox 1010"/>
          <p:cNvSpPr/>
          <p:nvPr/>
        </p:nvSpPr>
        <p:spPr>
          <a:xfrm>
            <a:off x="9582106" y="7676991"/>
            <a:ext cx="227965" cy="159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62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106</a:t>
            </a:r>
            <a:endParaRPr lang="Times New Roman" altLang="Times New Roman" sz="11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2" name="table 1012"/>
          <p:cNvGraphicFramePr>
            <a:graphicFrameLocks noGrp="1"/>
          </p:cNvGraphicFramePr>
          <p:nvPr/>
        </p:nvGraphicFramePr>
        <p:xfrm>
          <a:off x="6454722" y="1635090"/>
          <a:ext cx="3867149" cy="3473450"/>
        </p:xfrm>
        <a:graphic>
          <a:graphicData uri="http://schemas.openxmlformats.org/drawingml/2006/table">
            <a:tbl>
              <a:tblPr/>
              <a:tblGrid>
                <a:gridCol w="777875"/>
                <a:gridCol w="762000"/>
                <a:gridCol w="800100"/>
                <a:gridCol w="762000"/>
                <a:gridCol w="765175"/>
              </a:tblGrid>
              <a:tr h="4476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8585" algn="l" rtl="0" eaLnBrk="0">
                        <a:lnSpc>
                          <a:spcPct val="97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0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天气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23825" algn="l" rtl="0" eaLnBrk="0">
                        <a:lnSpc>
                          <a:spcPct val="97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000" b="1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温度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algn="r" rtl="0" eaLnBrk="0">
                        <a:lnSpc>
                          <a:spcPct val="97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000" b="1" kern="0" spc="-80" dirty="0">
                          <a:solidFill>
                            <a:srgbClr val="0047C3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湿</a:t>
                      </a:r>
                      <a:r>
                        <a:rPr sz="2000" kern="0" spc="140" dirty="0">
                          <a:solidFill>
                            <a:srgbClr val="0047C3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2000" b="1" kern="0" spc="-80" dirty="0">
                          <a:solidFill>
                            <a:srgbClr val="0047C3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度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98425" algn="l" rtl="0" eaLnBrk="0">
                        <a:lnSpc>
                          <a:spcPct val="97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000" b="1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风速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4775" algn="l" rtl="0" eaLnBrk="0">
                        <a:lnSpc>
                          <a:spcPct val="97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0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活动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3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04775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晴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2065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0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炎热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50800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95250" algn="l" rtl="0" eaLnBrk="0">
                        <a:lnSpc>
                          <a:spcPct val="98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弱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04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0160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No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4775" algn="l" rtl="0" eaLnBrk="0">
                        <a:lnSpc>
                          <a:spcPct val="9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晴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20650" algn="l" rtl="0" eaLnBrk="0">
                        <a:lnSpc>
                          <a:spcPct val="9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0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炎热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50800" algn="l" rtl="0" eaLnBrk="0">
                        <a:lnSpc>
                          <a:spcPct val="97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95250" algn="l" rtl="0" eaLnBrk="0">
                        <a:lnSpc>
                          <a:spcPct val="98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强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01600" algn="l" rtl="0" eaLnBrk="0">
                        <a:lnSpc>
                          <a:spcPct val="7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No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4775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阴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20650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炎热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50800" algn="l" rtl="0" eaLnBrk="0">
                        <a:lnSpc>
                          <a:spcPct val="97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95250" algn="l" rtl="0" eaLnBrk="0">
                        <a:lnSpc>
                          <a:spcPct val="98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弱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70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0160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Yes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4775" algn="l" rtl="0" eaLnBrk="0">
                        <a:lnSpc>
                          <a:spcPct val="99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雨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20650" algn="l" rtl="0" eaLnBrk="0">
                        <a:lnSpc>
                          <a:spcPct val="9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000" kern="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适中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50800" algn="l" rtl="0" eaLnBrk="0">
                        <a:lnSpc>
                          <a:spcPct val="97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高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95250" algn="l" rtl="0" eaLnBrk="0">
                        <a:lnSpc>
                          <a:spcPct val="9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弱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01600" algn="l" rtl="0" eaLnBrk="0">
                        <a:lnSpc>
                          <a:spcPct val="7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Yes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4775" algn="l" rtl="0" eaLnBrk="0">
                        <a:lnSpc>
                          <a:spcPct val="99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雨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20650" algn="l" rtl="0" eaLnBrk="0">
                        <a:lnSpc>
                          <a:spcPct val="98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寒冷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50800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正常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95250" algn="l" rtl="0" eaLnBrk="0">
                        <a:lnSpc>
                          <a:spcPct val="98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弱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60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0160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Yes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4775" algn="l" rtl="0" eaLnBrk="0">
                        <a:lnSpc>
                          <a:spcPct val="99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雨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20650" algn="l" rtl="0" eaLnBrk="0">
                        <a:lnSpc>
                          <a:spcPct val="98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寒冷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50800" algn="l" rtl="0" eaLnBrk="0">
                        <a:lnSpc>
                          <a:spcPct val="9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0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正常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95250" algn="l" rtl="0" eaLnBrk="0">
                        <a:lnSpc>
                          <a:spcPct val="98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强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01600" algn="l" rtl="0" eaLnBrk="0">
                        <a:lnSpc>
                          <a:spcPct val="7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0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No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04775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阴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20650" algn="l" rtl="0" eaLnBrk="0">
                        <a:lnSpc>
                          <a:spcPct val="98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寒冷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50800" algn="l" rtl="0" eaLnBrk="0">
                        <a:lnSpc>
                          <a:spcPct val="9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0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正常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95250" algn="l" rtl="0" eaLnBrk="0">
                        <a:lnSpc>
                          <a:spcPct val="98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0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强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59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0160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20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Yes</a:t>
                      </a:r>
                      <a:endParaRPr lang="SimSun" altLang="SimSun" sz="2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4EA"/>
                    </a:solidFill>
                  </a:tcPr>
                </a:tc>
              </a:tr>
            </a:tbl>
          </a:graphicData>
        </a:graphic>
      </p:graphicFrame>
      <p:sp>
        <p:nvSpPr>
          <p:cNvPr id="1014" name="textbox 1014"/>
          <p:cNvSpPr/>
          <p:nvPr/>
        </p:nvSpPr>
        <p:spPr>
          <a:xfrm>
            <a:off x="190521" y="1703226"/>
            <a:ext cx="5750559" cy="1703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82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2400" kern="0" spc="2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■设给定正负实例的集合为</a:t>
            </a:r>
            <a:r>
              <a:rPr sz="2400" kern="0" spc="2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S,</a:t>
            </a:r>
            <a:r>
              <a:rPr sz="2400" kern="0" spc="2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构成训练</a:t>
            </a:r>
            <a:endParaRPr lang="SimHei" altLang="SimHei" sz="2400" dirty="0"/>
          </a:p>
          <a:p>
            <a:pPr marL="417830" indent="-5714" algn="l" rtl="0" eaLnBrk="0">
              <a:lnSpc>
                <a:spcPct val="124000"/>
              </a:lnSpc>
              <a:spcBef>
                <a:spcPts val="12"/>
              </a:spcBef>
              <a:tabLst/>
            </a:pP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窗</a:t>
            </a:r>
            <a:r>
              <a:rPr sz="2400" kern="0" spc="-1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口</a:t>
            </a:r>
            <a:r>
              <a:rPr sz="2400" kern="0" spc="-5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2400" kern="0" spc="-5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算法视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为一个离散信息系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统，并用信息熵表示该系统的信息量。</a:t>
            </a:r>
            <a:r>
              <a:rPr sz="24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当决策有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 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个不同的输出时，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 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</a:t>
            </a:r>
            <a:r>
              <a:rPr sz="24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熵为：</a:t>
            </a:r>
            <a:endParaRPr lang="SimHei" altLang="SimHei" sz="2400" dirty="0"/>
          </a:p>
        </p:txBody>
      </p:sp>
      <p:pic>
        <p:nvPicPr>
          <p:cNvPr id="1016" name="picture 10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06396" y="3854446"/>
            <a:ext cx="5727705" cy="1174776"/>
          </a:xfrm>
          <a:prstGeom prst="rect">
            <a:avLst/>
          </a:prstGeom>
        </p:spPr>
      </p:pic>
      <p:sp>
        <p:nvSpPr>
          <p:cNvPr id="1018" name="textbox 1018"/>
          <p:cNvSpPr/>
          <p:nvPr/>
        </p:nvSpPr>
        <p:spPr>
          <a:xfrm>
            <a:off x="203246" y="5505082"/>
            <a:ext cx="5761990" cy="8902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lang="Arial" altLang="Arial" sz="100" dirty="0"/>
          </a:p>
          <a:p>
            <a:pPr marL="424815" indent="-412115" algn="l" rtl="0" eaLnBrk="0">
              <a:lnSpc>
                <a:spcPct val="101000"/>
              </a:lnSpc>
              <a:tabLst/>
            </a:pPr>
            <a:r>
              <a:rPr sz="2900" kern="0" spc="-1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■其中</a:t>
            </a:r>
            <a:r>
              <a:rPr sz="2900" kern="0" spc="-1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P;</a:t>
            </a:r>
            <a:r>
              <a:rPr sz="2900" kern="0" spc="-1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表示第</a:t>
            </a:r>
            <a:r>
              <a:rPr sz="2900" kern="0" spc="-1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</a:t>
            </a:r>
            <a:r>
              <a:rPr sz="2900" kern="0" spc="-7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kern="0" spc="-1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类输出所占训练窗口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700" kern="0" spc="-1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中总的输出数量的比例。</a:t>
            </a:r>
            <a:endParaRPr lang="SimHei" altLang="SimHei" sz="2700" dirty="0"/>
          </a:p>
        </p:txBody>
      </p:sp>
      <p:sp>
        <p:nvSpPr>
          <p:cNvPr id="1020" name="textbox 1020"/>
          <p:cNvSpPr/>
          <p:nvPr/>
        </p:nvSpPr>
        <p:spPr>
          <a:xfrm>
            <a:off x="704874" y="608584"/>
            <a:ext cx="4932045" cy="649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4200" kern="0" spc="-2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4200" kern="0" spc="-2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4200" kern="0" spc="-2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法-最佳分类</a:t>
            </a:r>
            <a:r>
              <a:rPr sz="4200" kern="0" spc="-2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属</a:t>
            </a:r>
            <a:r>
              <a:rPr sz="4200" kern="0" spc="-2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性</a:t>
            </a:r>
            <a:endParaRPr lang="SimHei" altLang="SimHei" sz="4200" dirty="0"/>
          </a:p>
        </p:txBody>
      </p:sp>
      <p:pic>
        <p:nvPicPr>
          <p:cNvPr id="1022" name="picture 10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45280" y="5873733"/>
            <a:ext cx="3321048" cy="742977"/>
          </a:xfrm>
          <a:prstGeom prst="rect">
            <a:avLst/>
          </a:prstGeom>
        </p:spPr>
      </p:pic>
      <p:pic>
        <p:nvPicPr>
          <p:cNvPr id="1024" name="picture 10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52428" y="7467638"/>
            <a:ext cx="2209791" cy="596852"/>
          </a:xfrm>
          <a:prstGeom prst="rect">
            <a:avLst/>
          </a:prstGeom>
        </p:spPr>
      </p:pic>
      <p:pic>
        <p:nvPicPr>
          <p:cNvPr id="1026" name="picture 10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61460" y="133383"/>
            <a:ext cx="1149433" cy="1142937"/>
          </a:xfrm>
          <a:prstGeom prst="rect">
            <a:avLst/>
          </a:prstGeom>
        </p:spPr>
      </p:pic>
      <p:sp>
        <p:nvSpPr>
          <p:cNvPr id="1028" name="textbox 1028"/>
          <p:cNvSpPr/>
          <p:nvPr/>
        </p:nvSpPr>
        <p:spPr>
          <a:xfrm>
            <a:off x="6375370" y="5416370"/>
            <a:ext cx="3552190" cy="3187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12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2400" i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Entropy</a:t>
            </a:r>
            <a:r>
              <a:rPr sz="2400" i="1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(S)=</a:t>
            </a:r>
            <a:r>
              <a:rPr sz="2400" i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Entropy</a:t>
            </a:r>
            <a:r>
              <a:rPr sz="2400" i="1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[4+,3-]</a:t>
            </a:r>
            <a:endParaRPr lang="Times New Roman" altLang="Times New Roman" sz="2400" dirty="0"/>
          </a:p>
        </p:txBody>
      </p:sp>
      <p:pic>
        <p:nvPicPr>
          <p:cNvPr id="1030" name="picture 10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7150" y="7423126"/>
            <a:ext cx="10680675" cy="12752"/>
          </a:xfrm>
          <a:prstGeom prst="rect">
            <a:avLst/>
          </a:prstGeom>
        </p:spPr>
      </p:pic>
      <p:pic>
        <p:nvPicPr>
          <p:cNvPr id="1032" name="picture 10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150" y="1358925"/>
            <a:ext cx="10680675" cy="12670"/>
          </a:xfrm>
          <a:prstGeom prst="rect">
            <a:avLst/>
          </a:prstGeom>
        </p:spPr>
      </p:pic>
      <p:sp>
        <p:nvSpPr>
          <p:cNvPr id="1034" name="textbox 1034"/>
          <p:cNvSpPr/>
          <p:nvPr/>
        </p:nvSpPr>
        <p:spPr>
          <a:xfrm>
            <a:off x="9588523" y="7686635"/>
            <a:ext cx="219709" cy="1574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48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107</a:t>
            </a:r>
            <a:endParaRPr lang="SimSun" altLang="SimSun" sz="110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extbox 1036"/>
          <p:cNvSpPr/>
          <p:nvPr/>
        </p:nvSpPr>
        <p:spPr>
          <a:xfrm>
            <a:off x="539768" y="1602702"/>
            <a:ext cx="9577069" cy="17678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7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3000" kern="0" spc="70" dirty="0">
                <a:solidFill>
                  <a:srgbClr val="0B2B63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</a:t>
            </a:r>
            <a:r>
              <a:rPr sz="3000" kern="0" spc="70" dirty="0">
                <a:solidFill>
                  <a:srgbClr val="0B2B63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0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为了检测属性重要性，通过属性的</a:t>
            </a:r>
            <a:r>
              <a:rPr sz="3000" kern="0" spc="70" dirty="0">
                <a:solidFill>
                  <a:srgbClr val="BF4C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信息增益</a:t>
            </a:r>
            <a:r>
              <a:rPr sz="3000" kern="0" spc="0" dirty="0">
                <a:solidFill>
                  <a:srgbClr val="BF4C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Gain</a:t>
            </a:r>
            <a:r>
              <a:rPr sz="30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来评</a:t>
            </a:r>
            <a:endParaRPr lang="SimHei" altLang="SimHei" sz="3000" dirty="0"/>
          </a:p>
          <a:p>
            <a:pPr marL="405765" indent="-19050" algn="l" rtl="0" eaLnBrk="0">
              <a:lnSpc>
                <a:spcPct val="147000"/>
              </a:lnSpc>
              <a:spcBef>
                <a:spcPts val="40"/>
              </a:spcBef>
              <a:tabLst/>
            </a:pPr>
            <a:r>
              <a:rPr sz="30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估其重要性。对于属性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A, 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假设其值域为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(v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3000" kern="0" spc="-49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3000" kern="0" spc="-2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,V2,…,Vn),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则训练实例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中属性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的信息增益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Gain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可以定义为：</a:t>
            </a:r>
            <a:endParaRPr lang="SimHei" altLang="SimHei" sz="3000" dirty="0"/>
          </a:p>
        </p:txBody>
      </p:sp>
      <p:pic>
        <p:nvPicPr>
          <p:cNvPr id="1038" name="picture 10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03342" y="3435317"/>
            <a:ext cx="7423144" cy="1250967"/>
          </a:xfrm>
          <a:prstGeom prst="rect">
            <a:avLst/>
          </a:prstGeom>
        </p:spPr>
      </p:pic>
      <p:sp>
        <p:nvSpPr>
          <p:cNvPr id="1040" name="textbox 1040"/>
          <p:cNvSpPr/>
          <p:nvPr/>
        </p:nvSpPr>
        <p:spPr>
          <a:xfrm>
            <a:off x="546077" y="6220423"/>
            <a:ext cx="9325609" cy="4559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22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■</a:t>
            </a:r>
            <a:r>
              <a:rPr sz="2900" kern="0" spc="4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S;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表示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中属性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2900" kern="0" spc="-7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的值为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v;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的子集；</a:t>
            </a:r>
            <a:r>
              <a:rPr sz="2900" kern="0" spc="6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|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S;|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表示集合</a:t>
            </a: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的势。</a:t>
            </a:r>
            <a:endParaRPr lang="SimHei" altLang="SimHei" sz="2900" dirty="0"/>
          </a:p>
        </p:txBody>
      </p:sp>
      <p:grpSp>
        <p:nvGrpSpPr>
          <p:cNvPr id="40" name="group 40"/>
          <p:cNvGrpSpPr/>
          <p:nvPr/>
        </p:nvGrpSpPr>
        <p:grpSpPr>
          <a:xfrm rot="21600000">
            <a:off x="3225818" y="4768811"/>
            <a:ext cx="4679966" cy="558836"/>
            <a:chOff x="0" y="0"/>
            <a:chExt cx="4679966" cy="558836"/>
          </a:xfrm>
        </p:grpSpPr>
        <p:pic>
          <p:nvPicPr>
            <p:cNvPr id="1042" name="picture 10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4679966" cy="558836"/>
            </a:xfrm>
            <a:prstGeom prst="rect">
              <a:avLst/>
            </a:prstGeom>
          </p:spPr>
        </p:pic>
        <p:sp>
          <p:nvSpPr>
            <p:cNvPr id="1044" name="textbox 1044"/>
            <p:cNvSpPr/>
            <p:nvPr/>
          </p:nvSpPr>
          <p:spPr>
            <a:xfrm>
              <a:off x="-12700" y="-12700"/>
              <a:ext cx="4705984" cy="5937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  <a:tabLst/>
              </a:pPr>
              <a:endParaRPr lang="Arial" altLang="Arial" sz="900" dirty="0"/>
            </a:p>
            <a:p>
              <a:pPr marL="31115" algn="l" rtl="0" eaLnBrk="0">
                <a:lnSpc>
                  <a:spcPct val="80000"/>
                </a:lnSpc>
                <a:spcBef>
                  <a:spcPts val="2"/>
                </a:spcBef>
                <a:tabLst/>
              </a:pPr>
              <a:r>
                <a:rPr sz="3000" i="1" kern="0" spc="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=</a:t>
              </a:r>
              <a:r>
                <a:rPr sz="3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3000" i="1" kern="0" spc="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(S)-</a:t>
              </a:r>
              <a:r>
                <a:rPr sz="3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3000" i="1" kern="0" spc="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</a:t>
              </a:r>
              <a:r>
                <a:rPr sz="30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SIA</a:t>
              </a:r>
              <a:r>
                <a:rPr sz="3000" i="1" kern="0" spc="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)</a:t>
              </a:r>
              <a:endParaRPr lang="Times New Roman" altLang="Times New Roman" sz="3000" dirty="0"/>
            </a:p>
          </p:txBody>
        </p:sp>
      </p:grpSp>
      <p:sp>
        <p:nvSpPr>
          <p:cNvPr id="1046" name="textbox 1046"/>
          <p:cNvSpPr/>
          <p:nvPr/>
        </p:nvSpPr>
        <p:spPr>
          <a:xfrm>
            <a:off x="717903" y="688221"/>
            <a:ext cx="4916170" cy="5638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3700" b="1" kern="0" spc="-7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3700" b="1" kern="0" spc="-7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3700" kern="0" spc="-67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700" b="1" kern="0" spc="-7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3700" kern="0" spc="-84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700" b="1" kern="0" spc="-7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3700" b="1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最佳分类属性</a:t>
            </a:r>
            <a:endParaRPr lang="SimHei" altLang="SimHei" sz="3700" dirty="0"/>
          </a:p>
        </p:txBody>
      </p:sp>
      <p:grpSp>
        <p:nvGrpSpPr>
          <p:cNvPr id="42" name="group 42"/>
          <p:cNvGrpSpPr/>
          <p:nvPr/>
        </p:nvGrpSpPr>
        <p:grpSpPr>
          <a:xfrm rot="21600000">
            <a:off x="3200367" y="5353072"/>
            <a:ext cx="2921008" cy="565092"/>
            <a:chOff x="0" y="0"/>
            <a:chExt cx="2921008" cy="565092"/>
          </a:xfrm>
        </p:grpSpPr>
        <p:pic>
          <p:nvPicPr>
            <p:cNvPr id="1048" name="picture 10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921008" cy="565092"/>
            </a:xfrm>
            <a:prstGeom prst="rect">
              <a:avLst/>
            </a:prstGeom>
          </p:spPr>
        </p:pic>
        <p:sp>
          <p:nvSpPr>
            <p:cNvPr id="1050" name="textbox 1050"/>
            <p:cNvSpPr/>
            <p:nvPr/>
          </p:nvSpPr>
          <p:spPr>
            <a:xfrm>
              <a:off x="-12700" y="-12700"/>
              <a:ext cx="2947035" cy="603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  <a:tabLst/>
              </a:pPr>
              <a:endParaRPr lang="Arial" altLang="Arial" sz="500" dirty="0"/>
            </a:p>
            <a:p>
              <a:pPr marL="57150" algn="l" rtl="0" eaLnBrk="0">
                <a:lnSpc>
                  <a:spcPct val="79000"/>
                </a:lnSpc>
                <a:spcBef>
                  <a:spcPts val="3"/>
                </a:spcBef>
                <a:tabLst/>
              </a:pPr>
              <a:r>
                <a:rPr sz="3700" kern="0" spc="-1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=H(S)-H(SI</a:t>
              </a:r>
              <a:r>
                <a:rPr sz="3700" kern="0" spc="-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A)</a:t>
              </a:r>
              <a:endParaRPr lang="Times New Roman" altLang="Times New Roman" sz="3700" dirty="0"/>
            </a:p>
          </p:txBody>
        </p:sp>
      </p:grpSp>
      <p:pic>
        <p:nvPicPr>
          <p:cNvPr id="1052" name="picture 10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2427" y="133382"/>
            <a:ext cx="1174776" cy="1149353"/>
          </a:xfrm>
          <a:prstGeom prst="rect">
            <a:avLst/>
          </a:prstGeom>
        </p:spPr>
      </p:pic>
      <p:pic>
        <p:nvPicPr>
          <p:cNvPr id="1054" name="picture 10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2428" y="7467638"/>
            <a:ext cx="2209791" cy="603188"/>
          </a:xfrm>
          <a:prstGeom prst="rect">
            <a:avLst/>
          </a:prstGeom>
        </p:spPr>
      </p:pic>
      <p:pic>
        <p:nvPicPr>
          <p:cNvPr id="1056" name="picture 10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150" y="7423126"/>
            <a:ext cx="10680675" cy="12752"/>
          </a:xfrm>
          <a:prstGeom prst="rect">
            <a:avLst/>
          </a:prstGeom>
        </p:spPr>
      </p:pic>
      <p:sp>
        <p:nvSpPr>
          <p:cNvPr id="1058" name="textbox 1058"/>
          <p:cNvSpPr/>
          <p:nvPr/>
        </p:nvSpPr>
        <p:spPr>
          <a:xfrm>
            <a:off x="9588522" y="7676991"/>
            <a:ext cx="227965" cy="159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62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108</a:t>
            </a:r>
            <a:endParaRPr lang="Times New Roman" altLang="Times New Roman" sz="11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textbox 1060"/>
          <p:cNvSpPr/>
          <p:nvPr/>
        </p:nvSpPr>
        <p:spPr>
          <a:xfrm>
            <a:off x="412730" y="1491646"/>
            <a:ext cx="10122534" cy="59569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82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32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口</a:t>
            </a:r>
            <a:r>
              <a:rPr sz="3200" b="1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信息增益</a:t>
            </a:r>
            <a:endParaRPr lang="SimHei" altLang="SimHei" sz="3200" dirty="0"/>
          </a:p>
          <a:p>
            <a:pPr marL="387350" algn="l" rtl="0" eaLnBrk="0">
              <a:lnSpc>
                <a:spcPct val="95000"/>
              </a:lnSpc>
              <a:spcBef>
                <a:spcPts val="425"/>
              </a:spcBef>
              <a:tabLst/>
            </a:pPr>
            <a:r>
              <a:rPr sz="32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·昆兰建议选取获得</a:t>
            </a:r>
            <a:r>
              <a:rPr sz="3200" kern="0" spc="-7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信息量最大的属性</a:t>
            </a:r>
            <a:r>
              <a:rPr sz="32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作为扩展属性。</a:t>
            </a:r>
            <a:endParaRPr lang="SimHei" altLang="SimHei" sz="3200" dirty="0"/>
          </a:p>
          <a:p>
            <a:pPr marL="419100" algn="l" rtl="0" eaLnBrk="0">
              <a:lnSpc>
                <a:spcPct val="92000"/>
              </a:lnSpc>
              <a:spcBef>
                <a:spcPts val="1592"/>
              </a:spcBef>
              <a:tabLst/>
            </a:pPr>
            <a:r>
              <a:rPr sz="3200" kern="0" spc="-1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·最小熵原理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：因为获得信息量最大，即</a:t>
            </a:r>
            <a:r>
              <a:rPr sz="3200" kern="0" spc="-1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信息增益</a:t>
            </a:r>
            <a:endParaRPr lang="SimHei" altLang="SimHei" sz="3200" dirty="0"/>
          </a:p>
          <a:p>
            <a:pPr marL="641350" algn="l" rtl="0" eaLnBrk="0">
              <a:lnSpc>
                <a:spcPct val="99000"/>
              </a:lnSpc>
              <a:spcBef>
                <a:spcPts val="171"/>
              </a:spcBef>
              <a:tabLst/>
            </a:pPr>
            <a:r>
              <a:rPr sz="3200" kern="0" spc="-10" dirty="0">
                <a:solidFill>
                  <a:srgbClr val="C54E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Gain</a:t>
            </a:r>
            <a:r>
              <a:rPr sz="3200" kern="0" spc="-1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最大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，等价于</a:t>
            </a:r>
            <a:r>
              <a:rPr sz="3200" kern="0" spc="-1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条件熵</a:t>
            </a:r>
            <a:r>
              <a:rPr sz="32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H(SIA;)</a:t>
            </a:r>
            <a:r>
              <a:rPr sz="32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最小，即</a:t>
            </a:r>
            <a:r>
              <a:rPr sz="3200" kern="0" spc="-2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不确定性</a:t>
            </a:r>
            <a:r>
              <a:rPr sz="3200" kern="0" spc="-2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3200" kern="0" spc="-4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最小</a:t>
            </a:r>
            <a:r>
              <a:rPr sz="32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endParaRPr lang="SimHei" altLang="SimHei" sz="3200" dirty="0"/>
          </a:p>
          <a:p>
            <a:pPr marL="640715" indent="-253365" algn="l" rtl="0" eaLnBrk="0">
              <a:lnSpc>
                <a:spcPct val="99000"/>
              </a:lnSpc>
              <a:spcBef>
                <a:spcPts val="1498"/>
              </a:spcBef>
              <a:tabLst/>
            </a:pPr>
            <a:r>
              <a:rPr sz="32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·因此，也可以以条件熵</a:t>
            </a:r>
            <a:r>
              <a:rPr sz="32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H(</a:t>
            </a:r>
            <a:r>
              <a:rPr sz="32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SIA</a:t>
            </a:r>
            <a:r>
              <a:rPr sz="32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r>
              <a:rPr sz="32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最小作为选择属性重</a:t>
            </a:r>
            <a:r>
              <a:rPr sz="32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要性标准。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H(SIA)</a:t>
            </a:r>
            <a:r>
              <a:rPr sz="3200" kern="0" spc="-6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越小，说明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A;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引入的信息最多</a:t>
            </a:r>
            <a:r>
              <a:rPr sz="32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</a:t>
            </a:r>
            <a:r>
              <a:rPr sz="32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</a:t>
            </a:r>
            <a:r>
              <a:rPr sz="32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系统熵下降的越快。</a:t>
            </a:r>
            <a:endParaRPr lang="SimHei" altLang="SimHei" sz="32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900" dirty="0"/>
          </a:p>
          <a:p>
            <a:pPr marL="640715" indent="-253365" algn="l" rtl="0" eaLnBrk="0">
              <a:lnSpc>
                <a:spcPct val="104000"/>
              </a:lnSpc>
              <a:spcBef>
                <a:spcPts val="1"/>
              </a:spcBef>
              <a:tabLst/>
            </a:pPr>
            <a:r>
              <a:rPr sz="32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·ID3</a:t>
            </a:r>
            <a:r>
              <a:rPr sz="3200" kern="0" spc="5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算法是一种贪婪搜索</a:t>
            </a:r>
            <a:r>
              <a:rPr sz="32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(Greedy  Search)</a:t>
            </a:r>
            <a:r>
              <a:rPr sz="32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算法，即</a:t>
            </a:r>
            <a:r>
              <a:rPr sz="3200" kern="0" spc="-3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选</a:t>
            </a:r>
            <a:r>
              <a:rPr sz="3200" kern="0" spc="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</a:t>
            </a:r>
            <a:r>
              <a:rPr sz="3200" kern="0" spc="5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择信息量最大的属性进行决策树分裂</a:t>
            </a:r>
            <a:r>
              <a:rPr sz="32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</a:t>
            </a:r>
            <a:r>
              <a:rPr sz="32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计算中表现</a:t>
            </a:r>
            <a:r>
              <a:rPr sz="32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32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为使训练例子集的熵下降最快。</a:t>
            </a:r>
            <a:endParaRPr lang="SimHei" altLang="SimHei" sz="3200" dirty="0"/>
          </a:p>
        </p:txBody>
      </p:sp>
      <p:sp>
        <p:nvSpPr>
          <p:cNvPr id="1062" name="textbox 1062"/>
          <p:cNvSpPr/>
          <p:nvPr/>
        </p:nvSpPr>
        <p:spPr>
          <a:xfrm>
            <a:off x="705450" y="675864"/>
            <a:ext cx="4923154" cy="584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771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3800" b="1" kern="0" spc="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</a:t>
            </a:r>
            <a:r>
              <a:rPr sz="3800" b="1" kern="0" spc="4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3800" b="1" kern="0" spc="4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算法-</a:t>
            </a:r>
            <a:r>
              <a:rPr sz="3800" b="1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最佳分类属性</a:t>
            </a:r>
            <a:endParaRPr lang="SimHei" altLang="SimHei" sz="3800" dirty="0"/>
          </a:p>
        </p:txBody>
      </p:sp>
      <p:pic>
        <p:nvPicPr>
          <p:cNvPr id="1064" name="picture 10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48842" y="133382"/>
            <a:ext cx="1174670" cy="1149353"/>
          </a:xfrm>
          <a:prstGeom prst="rect">
            <a:avLst/>
          </a:prstGeom>
        </p:spPr>
      </p:pic>
      <p:pic>
        <p:nvPicPr>
          <p:cNvPr id="1066" name="picture 10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2428" y="7467638"/>
            <a:ext cx="2203375" cy="596852"/>
          </a:xfrm>
          <a:prstGeom prst="rect">
            <a:avLst/>
          </a:prstGeom>
        </p:spPr>
      </p:pic>
      <p:pic>
        <p:nvPicPr>
          <p:cNvPr id="1068" name="picture 10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7150" y="1358925"/>
            <a:ext cx="10680675" cy="12670"/>
          </a:xfrm>
          <a:prstGeom prst="rect">
            <a:avLst/>
          </a:prstGeom>
        </p:spPr>
      </p:pic>
      <p:sp>
        <p:nvSpPr>
          <p:cNvPr id="1070" name="textbox 1070"/>
          <p:cNvSpPr/>
          <p:nvPr/>
        </p:nvSpPr>
        <p:spPr>
          <a:xfrm>
            <a:off x="9582106" y="7676698"/>
            <a:ext cx="227965" cy="159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74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109</a:t>
            </a:r>
            <a:endParaRPr lang="Times New Roman" altLang="Times New Roman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4"/>
          <p:cNvSpPr/>
          <p:nvPr/>
        </p:nvSpPr>
        <p:spPr>
          <a:xfrm>
            <a:off x="127003" y="615305"/>
            <a:ext cx="7021194" cy="48806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490"/>
              </a:lnSpc>
              <a:tabLst/>
            </a:pPr>
            <a:endParaRPr lang="Arial" altLang="Arial" sz="100" dirty="0"/>
          </a:p>
          <a:p>
            <a:pPr marL="591184" algn="l" rtl="0" eaLnBrk="0">
              <a:lnSpc>
                <a:spcPct val="97000"/>
              </a:lnSpc>
              <a:tabLst/>
            </a:pPr>
            <a:r>
              <a:rPr sz="4200" b="1" u="sng" kern="0" spc="-1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2.2.4谓词逻辑表示</a:t>
            </a:r>
            <a:endParaRPr lang="KaiTi" altLang="KaiTi" sz="4200" dirty="0"/>
          </a:p>
          <a:p>
            <a:pPr algn="l" rtl="0" eaLnBrk="0">
              <a:lnSpc>
                <a:spcPct val="14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902"/>
              </a:spcBef>
              <a:tabLst/>
            </a:pPr>
            <a:r>
              <a:rPr sz="3000" kern="0" spc="1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口</a:t>
            </a:r>
            <a:r>
              <a:rPr sz="3000" kern="0" spc="-2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b="1" kern="0" spc="1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例2.3用谓词逻辑表示</a:t>
            </a:r>
            <a:r>
              <a:rPr sz="3000" b="1" kern="0" spc="1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下列知识：</a:t>
            </a:r>
            <a:endParaRPr lang="KaiTi" altLang="KaiTi" sz="3000" dirty="0"/>
          </a:p>
          <a:p>
            <a:pPr marL="469900" algn="l" rtl="0" eaLnBrk="0">
              <a:lnSpc>
                <a:spcPct val="98000"/>
              </a:lnSpc>
              <a:spcBef>
                <a:spcPts val="322"/>
              </a:spcBef>
              <a:tabLst/>
            </a:pP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所有学生都穿彩色制服。</a:t>
            </a:r>
            <a:endParaRPr lang="KaiTi" altLang="KaiTi" sz="2700" dirty="0"/>
          </a:p>
          <a:p>
            <a:pPr marL="545465" indent="-75564" algn="l" rtl="0" eaLnBrk="0">
              <a:lnSpc>
                <a:spcPct val="106000"/>
              </a:lnSpc>
              <a:spcBef>
                <a:spcPts val="182"/>
              </a:spcBef>
              <a:tabLst/>
            </a:pP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任何整数或者为正数或者为负数。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自然数都是大于零的整数。</a:t>
            </a:r>
            <a:endParaRPr lang="KaiTi" altLang="KaiTi" sz="2700" dirty="0"/>
          </a:p>
          <a:p>
            <a:pPr marL="469900" algn="l" rtl="0" eaLnBrk="0">
              <a:lnSpc>
                <a:spcPct val="99000"/>
              </a:lnSpc>
              <a:spcBef>
                <a:spcPts val="596"/>
              </a:spcBef>
              <a:tabLst/>
            </a:pP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解：</a:t>
            </a:r>
            <a:r>
              <a:rPr sz="2700" kern="0" spc="-4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b="1" kern="0" spc="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第一步：定义谓词如下</a:t>
            </a:r>
            <a:endParaRPr lang="KaiTi" altLang="KaiTi" sz="2700" dirty="0"/>
          </a:p>
          <a:p>
            <a:pPr marL="799465" algn="l" rtl="0" eaLnBrk="0">
              <a:lnSpc>
                <a:spcPct val="91000"/>
              </a:lnSpc>
              <a:spcBef>
                <a:spcPts val="676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Student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(x):x 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是学生</a:t>
            </a:r>
            <a:r>
              <a:rPr sz="2700" kern="0" spc="10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Uniform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(x,y):x</a:t>
            </a:r>
            <a:r>
              <a:rPr sz="2700" kern="0" spc="6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穿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endParaRPr lang="Times New Roman" altLang="Times New Roman" sz="2700" dirty="0"/>
          </a:p>
          <a:p>
            <a:pPr marL="799465" algn="l" rtl="0" eaLnBrk="0">
              <a:lnSpc>
                <a:spcPct val="116000"/>
              </a:lnSpc>
              <a:spcBef>
                <a:spcPts val="54"/>
              </a:spcBef>
              <a:tabLst/>
            </a:pP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I(x):</a:t>
            </a:r>
            <a:r>
              <a:rPr sz="2700" kern="0" spc="-2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是整数</a:t>
            </a:r>
            <a:r>
              <a:rPr sz="2700" kern="0" spc="4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P(x):x 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是正数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Q(x):x</a:t>
            </a:r>
            <a:r>
              <a:rPr sz="2700" kern="0" spc="3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是负数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N(x):x</a:t>
            </a:r>
            <a:r>
              <a:rPr sz="2700" kern="0" spc="-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是自然数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L(x):x</a:t>
            </a:r>
            <a:r>
              <a:rPr sz="2700" kern="0" spc="2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大于零</a:t>
            </a:r>
            <a:endParaRPr lang="SimSun" altLang="SimSun" sz="2700" dirty="0"/>
          </a:p>
        </p:txBody>
      </p:sp>
      <p:sp>
        <p:nvSpPr>
          <p:cNvPr id="86" name="textbox 86"/>
          <p:cNvSpPr/>
          <p:nvPr/>
        </p:nvSpPr>
        <p:spPr>
          <a:xfrm>
            <a:off x="7372315" y="1822001"/>
            <a:ext cx="3194685" cy="35540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769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2000"/>
              </a:lnSpc>
              <a:tabLst/>
            </a:pPr>
            <a:r>
              <a:rPr sz="2700" kern="0" spc="3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找不清谓词和个体</a:t>
            </a:r>
            <a:r>
              <a:rPr sz="2700" kern="0" spc="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3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的话：如果能翻译</a:t>
            </a:r>
            <a:r>
              <a:rPr sz="2700" kern="0" spc="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4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成如果.....那么.....</a:t>
            </a:r>
            <a:r>
              <a:rPr sz="2700" kern="0" spc="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3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可以考虑使用蕴含</a:t>
            </a:r>
            <a:r>
              <a:rPr sz="2700" kern="0" spc="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3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结构。全称量词更</a:t>
            </a:r>
            <a:r>
              <a:rPr sz="2700" kern="0" spc="-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适合使用蕴含</a:t>
            </a:r>
            <a:endParaRPr lang="KaiTi" altLang="KaiTi" sz="27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300" dirty="0"/>
          </a:p>
          <a:p>
            <a:pPr algn="l" rtl="0" eaLnBrk="0">
              <a:lnSpc>
                <a:spcPct val="101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700" kern="0" spc="2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注意</a:t>
            </a:r>
            <a:r>
              <a:rPr sz="2700" kern="0" spc="-79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</a:t>
            </a:r>
            <a:r>
              <a:rPr sz="2700" kern="0" spc="-7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元谓词和二</a:t>
            </a:r>
            <a:r>
              <a:rPr sz="2700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元谓词</a:t>
            </a:r>
            <a:endParaRPr lang="KaiTi" altLang="KaiTi" sz="2700" dirty="0"/>
          </a:p>
        </p:txBody>
      </p:sp>
      <p:sp>
        <p:nvSpPr>
          <p:cNvPr id="88" name="textbox 88"/>
          <p:cNvSpPr/>
          <p:nvPr/>
        </p:nvSpPr>
        <p:spPr>
          <a:xfrm>
            <a:off x="589247" y="5596080"/>
            <a:ext cx="9618980" cy="8902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4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2700" b="1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按照第二步和第三步，上述知识可以用谓词</a:t>
            </a:r>
            <a:r>
              <a:rPr sz="27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公式分别表示为：</a:t>
            </a:r>
            <a:endParaRPr lang="KaiTi" altLang="KaiTi" sz="27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900" dirty="0"/>
          </a:p>
          <a:p>
            <a:pPr marL="337184" algn="l" rtl="0" eaLnBrk="0">
              <a:lnSpc>
                <a:spcPct val="80000"/>
              </a:lnSpc>
              <a:spcBef>
                <a:spcPts val="2"/>
              </a:spcBef>
              <a:tabLst/>
            </a:pP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)(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Student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(x)→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Uniform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(x,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color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))</a:t>
            </a:r>
            <a:endParaRPr lang="Times New Roman" altLang="Times New Roman" sz="2700" dirty="0"/>
          </a:p>
        </p:txBody>
      </p:sp>
      <p:sp>
        <p:nvSpPr>
          <p:cNvPr id="90" name="textbox 90"/>
          <p:cNvSpPr/>
          <p:nvPr/>
        </p:nvSpPr>
        <p:spPr>
          <a:xfrm>
            <a:off x="203246" y="6633022"/>
            <a:ext cx="4114165" cy="1313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999"/>
              </a:lnSpc>
              <a:tabLst/>
            </a:pPr>
            <a:endParaRPr lang="Arial" altLang="Arial" sz="100" dirty="0"/>
          </a:p>
          <a:p>
            <a:pPr marL="812165" algn="l" rtl="0" eaLnBrk="0">
              <a:lnSpc>
                <a:spcPct val="78000"/>
              </a:lnSpc>
              <a:tabLst/>
            </a:pP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)(I(x)→P(x)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VQ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(x))</a:t>
            </a:r>
            <a:endParaRPr lang="Times New Roman" altLang="Times New Roman" sz="2700" dirty="0"/>
          </a:p>
          <a:p>
            <a:pPr algn="r" rtl="0" eaLnBrk="0">
              <a:lnSpc>
                <a:spcPts val="3950"/>
              </a:lnSpc>
              <a:tabLst/>
            </a:pP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)(N(x)→L(x)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AI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(x))</a:t>
            </a:r>
            <a:endParaRPr lang="Times New Roman" altLang="Times New Roman" sz="2700" dirty="0"/>
          </a:p>
          <a:p>
            <a:pPr algn="l" rtl="0" eaLnBrk="0">
              <a:lnSpc>
                <a:spcPct val="15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79000"/>
              </a:lnSpc>
              <a:spcBef>
                <a:spcPts val="3"/>
              </a:spcBef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400" dirty="0"/>
          </a:p>
        </p:txBody>
      </p:sp>
      <p:sp>
        <p:nvSpPr>
          <p:cNvPr id="92" name="textbox 92"/>
          <p:cNvSpPr/>
          <p:nvPr/>
        </p:nvSpPr>
        <p:spPr>
          <a:xfrm>
            <a:off x="9702835" y="7685250"/>
            <a:ext cx="137795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6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2" name="table 1072"/>
          <p:cNvGraphicFramePr>
            <a:graphicFrameLocks noGrp="1"/>
          </p:cNvGraphicFramePr>
          <p:nvPr/>
        </p:nvGraphicFramePr>
        <p:xfrm>
          <a:off x="657189" y="1596993"/>
          <a:ext cx="5308600" cy="3778250"/>
        </p:xfrm>
        <a:graphic>
          <a:graphicData uri="http://schemas.openxmlformats.org/drawingml/2006/table">
            <a:tbl>
              <a:tblPr/>
              <a:tblGrid>
                <a:gridCol w="815975"/>
                <a:gridCol w="933450"/>
                <a:gridCol w="1054100"/>
                <a:gridCol w="920750"/>
                <a:gridCol w="1022350"/>
                <a:gridCol w="561975"/>
              </a:tblGrid>
              <a:tr h="600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04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5889" algn="l" rtl="0" eaLnBrk="0">
                        <a:lnSpc>
                          <a:spcPts val="1159"/>
                        </a:lnSpc>
                        <a:tabLst/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Insta</a:t>
                      </a:r>
                      <a:endParaRPr lang="SimSun" altLang="SimSun" sz="1700" dirty="0"/>
                    </a:p>
                    <a:p>
                      <a:pPr marL="193675" algn="l" rtl="0" eaLnBrk="0">
                        <a:lnSpc>
                          <a:spcPts val="2106"/>
                        </a:lnSpc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nces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19685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No</a:t>
                      </a:r>
                      <a:r>
                        <a:rPr sz="17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.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of</a:t>
                      </a:r>
                      <a:endParaRPr lang="SimSun" altLang="SimSun" sz="1700" dirty="0"/>
                    </a:p>
                    <a:p>
                      <a:pPr marL="196850" algn="l" rtl="0" eaLnBrk="0">
                        <a:lnSpc>
                          <a:spcPct val="95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Wings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53365" indent="-50165" algn="l" rtl="0" eaLnBrk="0">
                        <a:lnSpc>
                          <a:spcPct val="8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Broken</a:t>
                      </a:r>
                      <a:r>
                        <a:rPr sz="1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 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Wings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133350" algn="l" rtl="0" eaLnBrk="0">
                        <a:lnSpc>
                          <a:spcPct val="94000"/>
                        </a:lnSpc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Living</a:t>
                      </a:r>
                      <a:r>
                        <a:rPr sz="1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</a:t>
                      </a: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status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240665" indent="-56514" algn="l" rtl="0" eaLnBrk="0">
                        <a:lnSpc>
                          <a:spcPct val="93000"/>
                        </a:lnSpc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area/w  </a:t>
                      </a: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eight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14300" algn="l" rtl="0" eaLnBrk="0">
                        <a:lnSpc>
                          <a:spcPct val="93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Fly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89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5179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1275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6990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89864" algn="l" rtl="0" eaLnBrk="0">
                        <a:lnSpc>
                          <a:spcPct val="96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alive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48615" algn="l" rtl="0" eaLnBrk="0">
                        <a:lnSpc>
                          <a:spcPct val="7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2.5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21615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T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9F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5179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1275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95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6990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89864" algn="l" rtl="0" eaLnBrk="0">
                        <a:lnSpc>
                          <a:spcPct val="96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alive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48615" algn="l" rtl="0" eaLnBrk="0">
                        <a:lnSpc>
                          <a:spcPct val="7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2.5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21615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F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51790" algn="l" rtl="0" eaLnBrk="0">
                        <a:lnSpc>
                          <a:spcPct val="7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1275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6990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89864" algn="l" rtl="0" eaLnBrk="0">
                        <a:lnSpc>
                          <a:spcPct val="96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alive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48615" algn="l" rtl="0" eaLnBrk="0">
                        <a:lnSpc>
                          <a:spcPct val="7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2.6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21615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F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9F6"/>
                    </a:solidFill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696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5179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696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1275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23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6990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89864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alive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36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48615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3.0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9F5"/>
                    </a:solidFill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38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5179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5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11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1275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38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6990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241300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dead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9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51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48615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3.2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11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21615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F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5179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1275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6990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89864" algn="l" rtl="0" eaLnBrk="0">
                        <a:lnSpc>
                          <a:spcPct val="96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alive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5720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21615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F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5179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7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90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1275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6990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89864" algn="l" rtl="0" eaLnBrk="0">
                        <a:lnSpc>
                          <a:spcPct val="96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alive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57200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21615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F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65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5179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8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65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6990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89864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alive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79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48615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3.4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39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21615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T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28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5179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9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01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1275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28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69900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189864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alive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41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48615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2.0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01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21615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F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5"/>
                    </a:solidFill>
                  </a:tcPr>
                </a:tc>
              </a:tr>
            </a:tbl>
          </a:graphicData>
        </a:graphic>
      </p:graphicFrame>
      <p:sp>
        <p:nvSpPr>
          <p:cNvPr id="1074" name="textbox 1074"/>
          <p:cNvSpPr/>
          <p:nvPr/>
        </p:nvSpPr>
        <p:spPr>
          <a:xfrm>
            <a:off x="6191230" y="1609114"/>
            <a:ext cx="3992245" cy="36944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78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■对于给出的例子，选取</a:t>
            </a:r>
            <a:endParaRPr lang="SimHei" altLang="SimHei" sz="2900" dirty="0"/>
          </a:p>
          <a:p>
            <a:pPr marL="419100" algn="l" rtl="0" eaLnBrk="0">
              <a:lnSpc>
                <a:spcPct val="150000"/>
              </a:lnSpc>
              <a:spcBef>
                <a:spcPts val="158"/>
              </a:spcBef>
              <a:tabLst/>
            </a:pPr>
            <a:r>
              <a:rPr sz="2900" kern="0" spc="2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整个训练集为训练窗</a:t>
            </a:r>
            <a:r>
              <a:rPr sz="29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700" kern="0" spc="-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口，有3个正实例，6个负</a:t>
            </a: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实例，采用记号[3+,6-]</a:t>
            </a:r>
            <a:r>
              <a:rPr sz="29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表示总的样本数据</a:t>
            </a:r>
            <a:r>
              <a:rPr sz="29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sz="2900" kern="0" spc="-3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kern="0" spc="-2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则</a:t>
            </a:r>
            <a:r>
              <a:rPr sz="2900" b="1" kern="0" spc="-240" dirty="0">
                <a:solidFill>
                  <a:srgbClr val="C54E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900" b="1" kern="0" spc="-240" dirty="0">
                <a:solidFill>
                  <a:srgbClr val="C54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的熵为：</a:t>
            </a:r>
            <a:endParaRPr lang="SimHei" altLang="SimHei" sz="2900" dirty="0"/>
          </a:p>
        </p:txBody>
      </p:sp>
      <p:pic>
        <p:nvPicPr>
          <p:cNvPr id="1076" name="picture 10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0274" y="6514566"/>
            <a:ext cx="9410671" cy="838936"/>
          </a:xfrm>
          <a:prstGeom prst="rect">
            <a:avLst/>
          </a:prstGeom>
        </p:spPr>
      </p:pic>
      <p:pic>
        <p:nvPicPr>
          <p:cNvPr id="1078" name="picture 10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8329" y="5510880"/>
            <a:ext cx="7258043" cy="922391"/>
          </a:xfrm>
          <a:prstGeom prst="rect">
            <a:avLst/>
          </a:prstGeom>
        </p:spPr>
      </p:pic>
      <p:sp>
        <p:nvSpPr>
          <p:cNvPr id="1080" name="textbox 1080"/>
          <p:cNvSpPr/>
          <p:nvPr/>
        </p:nvSpPr>
        <p:spPr>
          <a:xfrm>
            <a:off x="857484" y="726106"/>
            <a:ext cx="6855459" cy="549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3600" b="1" kern="0" spc="-15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3600" b="1" kern="0" spc="-15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3600" kern="0" spc="-70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600" b="1" kern="0" spc="-15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3600" kern="0" spc="-85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600" b="1" kern="0" spc="-15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3600" b="1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最佳分类属性</a:t>
            </a:r>
            <a:r>
              <a:rPr sz="3600" b="1" kern="0" spc="-15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一例子分析</a:t>
            </a:r>
            <a:endParaRPr lang="SimHei" altLang="SimHei" sz="3600" dirty="0"/>
          </a:p>
        </p:txBody>
      </p:sp>
      <p:pic>
        <p:nvPicPr>
          <p:cNvPr id="1082" name="picture 10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2427" y="133382"/>
            <a:ext cx="1174776" cy="1149353"/>
          </a:xfrm>
          <a:prstGeom prst="rect">
            <a:avLst/>
          </a:prstGeom>
        </p:spPr>
      </p:pic>
      <p:pic>
        <p:nvPicPr>
          <p:cNvPr id="1084" name="picture 10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2428" y="7467638"/>
            <a:ext cx="2203375" cy="596852"/>
          </a:xfrm>
          <a:prstGeom prst="rect">
            <a:avLst/>
          </a:prstGeom>
        </p:spPr>
      </p:pic>
      <p:pic>
        <p:nvPicPr>
          <p:cNvPr id="1086" name="picture 10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7150" y="7423126"/>
            <a:ext cx="10680675" cy="12752"/>
          </a:xfrm>
          <a:prstGeom prst="rect">
            <a:avLst/>
          </a:prstGeom>
        </p:spPr>
      </p:pic>
      <p:sp>
        <p:nvSpPr>
          <p:cNvPr id="1088" name="textbox 1088"/>
          <p:cNvSpPr/>
          <p:nvPr/>
        </p:nvSpPr>
        <p:spPr>
          <a:xfrm>
            <a:off x="9594831" y="7676991"/>
            <a:ext cx="227965" cy="159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62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110</a:t>
            </a:r>
            <a:endParaRPr lang="Times New Roman" altLang="Times New Roman" sz="11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textbox 1090"/>
          <p:cNvSpPr/>
          <p:nvPr/>
        </p:nvSpPr>
        <p:spPr>
          <a:xfrm>
            <a:off x="546077" y="120682"/>
            <a:ext cx="10084434" cy="3843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6371"/>
              </a:lnSpc>
              <a:tabLst/>
            </a:pPr>
            <a:endParaRPr lang="Arial" altLang="Arial" sz="100" dirty="0"/>
          </a:p>
          <a:p>
            <a:pPr marL="297815" algn="l" rtl="0" eaLnBrk="0">
              <a:lnSpc>
                <a:spcPts val="4924"/>
              </a:lnSpc>
              <a:tabLst/>
            </a:pPr>
            <a:r>
              <a:rPr sz="3900" kern="0" spc="-26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3900" kern="0" spc="-260" dirty="0">
                <a:solidFill>
                  <a:srgbClr val="162BE5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算法-最佳分类属性</a:t>
            </a:r>
            <a:r>
              <a:rPr sz="3900" kern="0" spc="-270" dirty="0">
                <a:solidFill>
                  <a:srgbClr val="162BE5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一例子分析</a:t>
            </a:r>
            <a:r>
              <a:rPr sz="3900" kern="0" spc="-10" dirty="0">
                <a:solidFill>
                  <a:srgbClr val="162BE5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</a:t>
            </a:r>
            <a:endParaRPr lang="SimHei" altLang="SimHei" sz="3900" dirty="0"/>
          </a:p>
          <a:p>
            <a:pPr algn="l" rtl="0" eaLnBrk="0">
              <a:lnSpc>
                <a:spcPct val="173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6000"/>
              </a:lnSpc>
              <a:spcBef>
                <a:spcPts val="970"/>
              </a:spcBef>
              <a:tabLst/>
            </a:pPr>
            <a:r>
              <a:rPr sz="32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■计算属性</a:t>
            </a:r>
            <a:r>
              <a:rPr sz="32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Living Status</a:t>
            </a:r>
            <a:r>
              <a:rPr sz="32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的信息增益，该</a:t>
            </a:r>
            <a:r>
              <a:rPr sz="3200" kern="0" spc="-1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属性值域</a:t>
            </a:r>
            <a:endParaRPr lang="SimHei" altLang="SimHei" sz="3200" dirty="0"/>
          </a:p>
          <a:p>
            <a:pPr marL="425450" algn="l" rtl="0" eaLnBrk="0">
              <a:lnSpc>
                <a:spcPts val="4783"/>
              </a:lnSpc>
              <a:tabLst/>
            </a:pPr>
            <a:r>
              <a:rPr sz="32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为</a:t>
            </a:r>
            <a:r>
              <a:rPr sz="32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(alive,dead</a:t>
            </a:r>
            <a:r>
              <a:rPr sz="32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),</a:t>
            </a:r>
            <a:r>
              <a:rPr sz="32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则</a:t>
            </a:r>
            <a:endParaRPr lang="SimSun" altLang="SimSun" sz="3200" dirty="0"/>
          </a:p>
          <a:p>
            <a:pPr marL="2965450" algn="l" rtl="0" eaLnBrk="0">
              <a:lnSpc>
                <a:spcPct val="79000"/>
              </a:lnSpc>
              <a:spcBef>
                <a:spcPts val="1671"/>
              </a:spcBef>
              <a:tabLst/>
            </a:pPr>
            <a:r>
              <a:rPr sz="29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Salive=[3+,5-],Sdea</a:t>
            </a:r>
            <a:r>
              <a:rPr sz="2900" kern="0" spc="-1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d=[0+,1-]</a:t>
            </a:r>
            <a:endParaRPr lang="Times New Roman" altLang="Times New Roman" sz="29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500" dirty="0"/>
          </a:p>
          <a:p>
            <a:pPr marL="31115" algn="l" rtl="0" eaLnBrk="0">
              <a:lnSpc>
                <a:spcPts val="3620"/>
              </a:lnSpc>
              <a:spcBef>
                <a:spcPts val="5"/>
              </a:spcBef>
              <a:tabLst/>
            </a:pPr>
            <a:r>
              <a:rPr sz="2900" kern="0" spc="2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■先计算</a:t>
            </a:r>
            <a:r>
              <a:rPr sz="2900" kern="0" spc="-2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Entropy(Salive),Entropy(Sdead),</a:t>
            </a:r>
            <a:r>
              <a:rPr sz="2900" kern="0" spc="-2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如下：</a:t>
            </a:r>
            <a:endParaRPr lang="SimHei" altLang="SimHei" sz="2900" dirty="0"/>
          </a:p>
        </p:txBody>
      </p:sp>
      <p:pic>
        <p:nvPicPr>
          <p:cNvPr id="1092" name="picture 10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41001" y="133382"/>
            <a:ext cx="1174776" cy="1149353"/>
          </a:xfrm>
          <a:prstGeom prst="rect">
            <a:avLst/>
          </a:prstGeom>
        </p:spPr>
      </p:pic>
      <p:pic>
        <p:nvPicPr>
          <p:cNvPr id="1094" name="picture 10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682960" y="4743468"/>
            <a:ext cx="6426198" cy="958796"/>
          </a:xfrm>
          <a:prstGeom prst="rect">
            <a:avLst/>
          </a:prstGeom>
        </p:spPr>
      </p:pic>
      <p:pic>
        <p:nvPicPr>
          <p:cNvPr id="1096" name="picture 10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682960" y="6407147"/>
            <a:ext cx="5956331" cy="87627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21600000">
            <a:off x="1060404" y="5816631"/>
            <a:ext cx="5657878" cy="514325"/>
            <a:chOff x="0" y="0"/>
            <a:chExt cx="5657878" cy="514325"/>
          </a:xfrm>
        </p:grpSpPr>
        <p:pic>
          <p:nvPicPr>
            <p:cNvPr id="1098" name="picture 109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5657878" cy="514325"/>
            </a:xfrm>
            <a:prstGeom prst="rect">
              <a:avLst/>
            </a:prstGeom>
          </p:spPr>
        </p:pic>
        <p:sp>
          <p:nvSpPr>
            <p:cNvPr id="1100" name="textbox 1100"/>
            <p:cNvSpPr/>
            <p:nvPr/>
          </p:nvSpPr>
          <p:spPr>
            <a:xfrm>
              <a:off x="-12700" y="-12700"/>
              <a:ext cx="5683884" cy="5486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  <a:tabLst/>
              </a:pPr>
              <a:endParaRPr lang="Arial" altLang="Arial" sz="800" dirty="0"/>
            </a:p>
            <a:p>
              <a:pPr algn="l" rtl="0" eaLnBrk="0">
                <a:lnSpc>
                  <a:spcPct val="6452"/>
                </a:lnSpc>
                <a:tabLst/>
              </a:pPr>
              <a:endParaRPr lang="Arial" altLang="Arial" sz="100" dirty="0"/>
            </a:p>
            <a:p>
              <a:pPr marL="76200" algn="l" rtl="0" eaLnBrk="0">
                <a:lnSpc>
                  <a:spcPct val="80000"/>
                </a:lnSpc>
                <a:tabLst/>
              </a:pPr>
              <a:r>
                <a:rPr sz="27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7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</a:t>
              </a:r>
              <a:r>
                <a:rPr sz="27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Sdead</a:t>
              </a:r>
              <a:r>
                <a:rPr sz="27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)=</a:t>
              </a:r>
              <a:r>
                <a:rPr sz="27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7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[0+,1-]</a:t>
              </a:r>
              <a:endParaRPr lang="Times New Roman" altLang="Times New Roman" sz="2700" dirty="0"/>
            </a:p>
          </p:txBody>
        </p:sp>
      </p:grpSp>
      <p:grpSp>
        <p:nvGrpSpPr>
          <p:cNvPr id="46" name="group 46"/>
          <p:cNvGrpSpPr/>
          <p:nvPr/>
        </p:nvGrpSpPr>
        <p:grpSpPr>
          <a:xfrm rot="21600000">
            <a:off x="1136648" y="4190967"/>
            <a:ext cx="5499080" cy="482646"/>
            <a:chOff x="0" y="0"/>
            <a:chExt cx="5499080" cy="482646"/>
          </a:xfrm>
        </p:grpSpPr>
        <p:pic>
          <p:nvPicPr>
            <p:cNvPr id="1102" name="picture 11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5499080" cy="482646"/>
            </a:xfrm>
            <a:prstGeom prst="rect">
              <a:avLst/>
            </a:prstGeom>
          </p:spPr>
        </p:pic>
        <p:sp>
          <p:nvSpPr>
            <p:cNvPr id="1104" name="textbox 1104"/>
            <p:cNvSpPr/>
            <p:nvPr/>
          </p:nvSpPr>
          <p:spPr>
            <a:xfrm>
              <a:off x="-12700" y="-12700"/>
              <a:ext cx="5524500" cy="5162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  <a:tabLst/>
              </a:pPr>
              <a:endParaRPr lang="Arial" altLang="Arial" sz="800" dirty="0"/>
            </a:p>
            <a:p>
              <a:pPr marL="81914" algn="l" rtl="0" eaLnBrk="0">
                <a:lnSpc>
                  <a:spcPct val="80000"/>
                </a:lnSpc>
                <a:spcBef>
                  <a:spcPts val="3"/>
                </a:spcBef>
                <a:tabLst/>
              </a:pPr>
              <a:r>
                <a:rPr sz="25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5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</a:t>
              </a:r>
              <a:r>
                <a:rPr sz="25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Salive</a:t>
              </a:r>
              <a:r>
                <a:rPr sz="25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)=</a:t>
              </a:r>
              <a:r>
                <a:rPr sz="25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500" i="1" kern="0" spc="6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[3+,5-]</a:t>
              </a:r>
              <a:endParaRPr lang="Times New Roman" altLang="Times New Roman" sz="2500" dirty="0"/>
            </a:p>
          </p:txBody>
        </p:sp>
      </p:grpSp>
      <p:pic>
        <p:nvPicPr>
          <p:cNvPr id="1106" name="picture 11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52428" y="7467638"/>
            <a:ext cx="2209791" cy="596852"/>
          </a:xfrm>
          <a:prstGeom prst="rect">
            <a:avLst/>
          </a:prstGeom>
        </p:spPr>
      </p:pic>
      <p:pic>
        <p:nvPicPr>
          <p:cNvPr id="1108" name="picture 1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7150" y="7423126"/>
            <a:ext cx="10680675" cy="12752"/>
          </a:xfrm>
          <a:prstGeom prst="rect">
            <a:avLst/>
          </a:prstGeom>
        </p:spPr>
      </p:pic>
      <p:sp>
        <p:nvSpPr>
          <p:cNvPr id="1110" name="textbox 1110"/>
          <p:cNvSpPr/>
          <p:nvPr/>
        </p:nvSpPr>
        <p:spPr>
          <a:xfrm>
            <a:off x="9601248" y="7692971"/>
            <a:ext cx="219709" cy="1574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30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1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111</a:t>
            </a:r>
            <a:endParaRPr lang="SimSun" altLang="SimSun" sz="11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picture 1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sp>
        <p:nvSpPr>
          <p:cNvPr id="1114" name="textbox 1114"/>
          <p:cNvSpPr/>
          <p:nvPr/>
        </p:nvSpPr>
        <p:spPr>
          <a:xfrm>
            <a:off x="44449" y="776770"/>
            <a:ext cx="8319769" cy="28327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296"/>
              </a:lnSpc>
              <a:tabLst/>
            </a:pPr>
            <a:endParaRPr lang="Arial" altLang="Arial" sz="100" dirty="0"/>
          </a:p>
          <a:p>
            <a:pPr marL="787400" algn="l" rtl="0" eaLnBrk="0">
              <a:lnSpc>
                <a:spcPct val="97000"/>
              </a:lnSpc>
              <a:tabLst/>
            </a:pPr>
            <a:r>
              <a:rPr sz="3500" b="1" kern="0" spc="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</a:t>
            </a:r>
            <a:r>
              <a:rPr sz="3500" b="1" kern="0" spc="2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3500" kern="0" spc="-95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500" b="1" kern="0" spc="2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3500" kern="0" spc="-66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2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3500" kern="0" spc="-76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2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3500" b="1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最佳分类属性</a:t>
            </a:r>
            <a:r>
              <a:rPr sz="3500" b="1" kern="0" spc="2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-例子分析</a:t>
            </a:r>
            <a:endParaRPr lang="SimHei" altLang="SimHei" sz="35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marL="513715" algn="l" rtl="0" eaLnBrk="0">
              <a:lnSpc>
                <a:spcPct val="99000"/>
              </a:lnSpc>
              <a:spcBef>
                <a:spcPts val="871"/>
              </a:spcBef>
              <a:tabLst/>
            </a:pPr>
            <a:r>
              <a:rPr sz="2900" kern="0" spc="-2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■所以，</a:t>
            </a:r>
            <a:r>
              <a:rPr sz="2900" kern="0" spc="-2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living status</a:t>
            </a:r>
            <a:r>
              <a:rPr sz="2900" kern="0" spc="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的信息增益为</a:t>
            </a:r>
            <a:endParaRPr lang="SimHei" altLang="SimHei" sz="2900" dirty="0"/>
          </a:p>
          <a:p>
            <a:pPr algn="r" rtl="0" eaLnBrk="0">
              <a:lnSpc>
                <a:spcPts val="10299"/>
              </a:lnSpc>
              <a:spcBef>
                <a:spcPts val="801"/>
              </a:spcBef>
              <a:tabLst/>
            </a:pPr>
            <a:r>
              <a:rPr sz="5400" i="1" kern="0" spc="-79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caintS</a:t>
            </a:r>
            <a:r>
              <a:rPr sz="5400" i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,a-</a:t>
            </a:r>
            <a:r>
              <a:rPr sz="5400" i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Erurops</a:t>
            </a:r>
            <a:r>
              <a:rPr sz="5400" i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(5)-</a:t>
            </a:r>
            <a:r>
              <a:rPr sz="5400" i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Z</a:t>
            </a:r>
            <a:r>
              <a:rPr sz="5400" i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</a:t>
            </a:r>
            <a:r>
              <a:rPr sz="5400" i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ops</a:t>
            </a:r>
            <a:r>
              <a:rPr sz="5400" i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Times New Roman" altLang="Times New Roman" sz="5400" dirty="0"/>
          </a:p>
        </p:txBody>
      </p:sp>
      <p:sp>
        <p:nvSpPr>
          <p:cNvPr id="1116" name="textbox 1116"/>
          <p:cNvSpPr/>
          <p:nvPr/>
        </p:nvSpPr>
        <p:spPr>
          <a:xfrm>
            <a:off x="603287" y="5918630"/>
            <a:ext cx="5302884" cy="434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78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28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同样可计算其他属性的信息增益。</a:t>
            </a:r>
            <a:endParaRPr lang="SimHei" altLang="SimHei" sz="2800" dirty="0"/>
          </a:p>
        </p:txBody>
      </p:sp>
      <p:pic>
        <p:nvPicPr>
          <p:cNvPr id="1118" name="picture 1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42427" y="126965"/>
            <a:ext cx="1174776" cy="1155769"/>
          </a:xfrm>
          <a:prstGeom prst="rect">
            <a:avLst/>
          </a:prstGeom>
        </p:spPr>
      </p:pic>
      <p:pic>
        <p:nvPicPr>
          <p:cNvPr id="1120" name="picture 1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6012" y="7467638"/>
            <a:ext cx="2209791" cy="603188"/>
          </a:xfrm>
          <a:prstGeom prst="rect">
            <a:avLst/>
          </a:prstGeom>
        </p:spPr>
      </p:pic>
      <p:sp>
        <p:nvSpPr>
          <p:cNvPr id="1122" name="textbox 1122"/>
          <p:cNvSpPr/>
          <p:nvPr/>
        </p:nvSpPr>
        <p:spPr>
          <a:xfrm>
            <a:off x="9588523" y="7676221"/>
            <a:ext cx="245109" cy="171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9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112</a:t>
            </a:r>
            <a:endParaRPr lang="Times New Roman" altLang="Times New Roman" sz="12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textbox 1124"/>
          <p:cNvSpPr/>
          <p:nvPr/>
        </p:nvSpPr>
        <p:spPr>
          <a:xfrm>
            <a:off x="965151" y="1557883"/>
            <a:ext cx="8839834" cy="2411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85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5000"/>
              </a:lnSpc>
              <a:tabLst/>
            </a:pPr>
            <a:r>
              <a:rPr sz="33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■计算属性</a:t>
            </a:r>
            <a:r>
              <a:rPr sz="33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No.of Wings</a:t>
            </a:r>
            <a:r>
              <a:rPr sz="33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的信息增益，该属性值域</a:t>
            </a:r>
            <a:endParaRPr lang="SimHei" altLang="SimHei" sz="3300" dirty="0"/>
          </a:p>
          <a:p>
            <a:pPr marL="400050" algn="l" rtl="0" eaLnBrk="0">
              <a:lnSpc>
                <a:spcPts val="5055"/>
              </a:lnSpc>
              <a:tabLst/>
            </a:pP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为(0,1,2),则</a:t>
            </a:r>
            <a:endParaRPr lang="SimHei" altLang="SimHei" sz="3100" dirty="0"/>
          </a:p>
          <a:p>
            <a:pPr marL="1784350" algn="l" rtl="0" eaLnBrk="0">
              <a:lnSpc>
                <a:spcPts val="3748"/>
              </a:lnSpc>
              <a:spcBef>
                <a:spcPts val="1376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₀</a:t>
            </a:r>
            <a:r>
              <a:rPr sz="2700" kern="0" spc="-4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=[0+,1-],S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2700" kern="0" spc="-4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=[0+,1-],S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r>
              <a:rPr sz="2700" kern="0" spc="-4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=[3+,4-]</a:t>
            </a:r>
            <a:endParaRPr lang="Arial" altLang="Arial" sz="27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200" dirty="0"/>
          </a:p>
          <a:p>
            <a:pPr algn="r" rtl="0" eaLnBrk="0">
              <a:lnSpc>
                <a:spcPts val="3755"/>
              </a:lnSpc>
              <a:spcBef>
                <a:spcPts val="5"/>
              </a:spcBef>
              <a:tabLst/>
            </a:pP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■先计算</a:t>
            </a: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Entropy(S</a:t>
            </a: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₀</a:t>
            </a: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),Entropy(S</a:t>
            </a: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),Entropy(S</a:t>
            </a: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),</a:t>
            </a: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如下：</a:t>
            </a:r>
            <a:endParaRPr lang="SimHei" altLang="SimHei" sz="3100" dirty="0"/>
          </a:p>
        </p:txBody>
      </p:sp>
      <p:grpSp>
        <p:nvGrpSpPr>
          <p:cNvPr id="48" name="group 48"/>
          <p:cNvGrpSpPr/>
          <p:nvPr/>
        </p:nvGrpSpPr>
        <p:grpSpPr>
          <a:xfrm rot="21600000">
            <a:off x="958817" y="4127528"/>
            <a:ext cx="6400855" cy="1149353"/>
            <a:chOff x="0" y="0"/>
            <a:chExt cx="6400855" cy="1149353"/>
          </a:xfrm>
        </p:grpSpPr>
        <p:pic>
          <p:nvPicPr>
            <p:cNvPr id="1126" name="picture 11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6400855" cy="1149353"/>
            </a:xfrm>
            <a:prstGeom prst="rect">
              <a:avLst/>
            </a:prstGeom>
          </p:spPr>
        </p:pic>
        <p:sp>
          <p:nvSpPr>
            <p:cNvPr id="1128" name="textbox 1128"/>
            <p:cNvSpPr/>
            <p:nvPr/>
          </p:nvSpPr>
          <p:spPr>
            <a:xfrm>
              <a:off x="-12700" y="-12700"/>
              <a:ext cx="6426834" cy="118363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  <a:tabLst/>
              </a:pPr>
              <a:endParaRPr lang="Arial" altLang="Arial" sz="800" dirty="0"/>
            </a:p>
            <a:p>
              <a:pPr algn="l" rtl="0" eaLnBrk="0">
                <a:lnSpc>
                  <a:spcPct val="6455"/>
                </a:lnSpc>
                <a:tabLst/>
              </a:pPr>
              <a:endParaRPr lang="Arial" altLang="Arial" sz="100" dirty="0"/>
            </a:p>
            <a:p>
              <a:pPr marL="113664" algn="l" rtl="0" eaLnBrk="0">
                <a:lnSpc>
                  <a:spcPct val="80000"/>
                </a:lnSpc>
                <a:tabLst/>
              </a:pPr>
              <a:r>
                <a:rPr sz="27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700" i="1" kern="0" spc="5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(S₀)=</a:t>
              </a:r>
              <a:r>
                <a:rPr sz="27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700" i="1" kern="0" spc="5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[0+,1-]=0</a:t>
              </a:r>
              <a:r>
                <a:rPr sz="27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bit</a:t>
              </a:r>
              <a:endParaRPr lang="Times New Roman" altLang="Times New Roman" sz="2700" dirty="0"/>
            </a:p>
            <a:p>
              <a:pPr algn="l" rtl="0" eaLnBrk="0">
                <a:lnSpc>
                  <a:spcPct val="13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3000"/>
                </a:lnSpc>
                <a:tabLst/>
              </a:pPr>
              <a:endParaRPr lang="Arial" altLang="Arial" sz="600" dirty="0"/>
            </a:p>
            <a:p>
              <a:pPr marL="107950" algn="l" rtl="0" eaLnBrk="0">
                <a:lnSpc>
                  <a:spcPct val="80000"/>
                </a:lnSpc>
                <a:spcBef>
                  <a:spcPts val="1"/>
                </a:spcBef>
                <a:tabLst/>
              </a:pPr>
              <a:r>
                <a:rPr sz="27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700" i="1" kern="0" spc="5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(S₁)=</a:t>
              </a:r>
              <a:r>
                <a:rPr sz="27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700" i="1" kern="0" spc="5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[0+,1-]=0</a:t>
              </a:r>
              <a:r>
                <a:rPr sz="27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bit</a:t>
              </a:r>
              <a:endParaRPr lang="Times New Roman" altLang="Times New Roman" sz="2700" dirty="0"/>
            </a:p>
          </p:txBody>
        </p:sp>
      </p:grpSp>
      <p:pic>
        <p:nvPicPr>
          <p:cNvPr id="1130" name="picture 1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933674" y="6102385"/>
            <a:ext cx="6572270" cy="958796"/>
          </a:xfrm>
          <a:prstGeom prst="rect">
            <a:avLst/>
          </a:prstGeom>
        </p:spPr>
      </p:pic>
      <p:sp>
        <p:nvSpPr>
          <p:cNvPr id="1132" name="textbox 1132"/>
          <p:cNvSpPr/>
          <p:nvPr/>
        </p:nvSpPr>
        <p:spPr>
          <a:xfrm>
            <a:off x="838221" y="646874"/>
            <a:ext cx="6875780" cy="650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4924"/>
              </a:lnSpc>
              <a:tabLst/>
            </a:pPr>
            <a:r>
              <a:rPr sz="3900" kern="0" spc="-28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3900" kern="0" spc="-280" dirty="0">
                <a:solidFill>
                  <a:srgbClr val="162BE5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算法-最佳分类属</a:t>
            </a:r>
            <a:r>
              <a:rPr sz="3900" kern="0" spc="-270" dirty="0">
                <a:solidFill>
                  <a:srgbClr val="162BE5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性一例子分</a:t>
            </a:r>
            <a:r>
              <a:rPr sz="3900" kern="0" spc="-160" dirty="0">
                <a:solidFill>
                  <a:srgbClr val="162BE5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析</a:t>
            </a:r>
            <a:endParaRPr lang="SimHei" altLang="SimHei" sz="3900" dirty="0"/>
          </a:p>
        </p:txBody>
      </p:sp>
      <p:grpSp>
        <p:nvGrpSpPr>
          <p:cNvPr id="50" name="group 50"/>
          <p:cNvGrpSpPr/>
          <p:nvPr/>
        </p:nvGrpSpPr>
        <p:grpSpPr>
          <a:xfrm rot="21600000">
            <a:off x="977851" y="5448269"/>
            <a:ext cx="4832347" cy="565172"/>
            <a:chOff x="0" y="0"/>
            <a:chExt cx="4832347" cy="565172"/>
          </a:xfrm>
        </p:grpSpPr>
        <p:pic>
          <p:nvPicPr>
            <p:cNvPr id="1134" name="picture 11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4832347" cy="565172"/>
            </a:xfrm>
            <a:prstGeom prst="rect">
              <a:avLst/>
            </a:prstGeom>
          </p:spPr>
        </p:pic>
        <p:sp>
          <p:nvSpPr>
            <p:cNvPr id="1136" name="textbox 1136"/>
            <p:cNvSpPr/>
            <p:nvPr/>
          </p:nvSpPr>
          <p:spPr>
            <a:xfrm>
              <a:off x="-12700" y="-12700"/>
              <a:ext cx="4857750" cy="6007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3000"/>
                </a:lnSpc>
                <a:tabLst/>
              </a:pPr>
              <a:endParaRPr lang="Arial" altLang="Arial" sz="700" dirty="0"/>
            </a:p>
            <a:p>
              <a:pPr marL="88900" algn="l" rtl="0" eaLnBrk="0">
                <a:lnSpc>
                  <a:spcPct val="79000"/>
                </a:lnSpc>
                <a:spcBef>
                  <a:spcPts val="3"/>
                </a:spcBef>
                <a:tabLst/>
              </a:pPr>
              <a:r>
                <a:rPr sz="3300" i="1" kern="0" spc="-6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Entropy(S₂)=Entropy[3+,4-]</a:t>
              </a:r>
              <a:endParaRPr lang="Times New Roman" altLang="Times New Roman" sz="3300" dirty="0"/>
            </a:p>
          </p:txBody>
        </p:sp>
      </p:grpSp>
      <p:pic>
        <p:nvPicPr>
          <p:cNvPr id="1138" name="picture 1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2427" y="126965"/>
            <a:ext cx="1174776" cy="1155769"/>
          </a:xfrm>
          <a:prstGeom prst="rect">
            <a:avLst/>
          </a:prstGeom>
        </p:spPr>
      </p:pic>
      <p:pic>
        <p:nvPicPr>
          <p:cNvPr id="1140" name="picture 11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2428" y="7467638"/>
            <a:ext cx="2203375" cy="596852"/>
          </a:xfrm>
          <a:prstGeom prst="rect">
            <a:avLst/>
          </a:prstGeom>
        </p:spPr>
      </p:pic>
      <p:pic>
        <p:nvPicPr>
          <p:cNvPr id="1142" name="picture 1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150" y="7423126"/>
            <a:ext cx="10680675" cy="12752"/>
          </a:xfrm>
          <a:prstGeom prst="rect">
            <a:avLst/>
          </a:prstGeom>
        </p:spPr>
      </p:pic>
      <p:sp>
        <p:nvSpPr>
          <p:cNvPr id="1144" name="textbox 1144"/>
          <p:cNvSpPr/>
          <p:nvPr/>
        </p:nvSpPr>
        <p:spPr>
          <a:xfrm>
            <a:off x="9594831" y="7682158"/>
            <a:ext cx="228600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52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113</a:t>
            </a:r>
            <a:endParaRPr lang="SimSun" altLang="SimSun" sz="11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picture 1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sp>
        <p:nvSpPr>
          <p:cNvPr id="1148" name="textbox 1148"/>
          <p:cNvSpPr/>
          <p:nvPr/>
        </p:nvSpPr>
        <p:spPr>
          <a:xfrm>
            <a:off x="793874" y="776770"/>
            <a:ext cx="6931659" cy="541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296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3500" b="1" kern="0" spc="-8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3500" kern="0" spc="-75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500" b="1" kern="0" spc="-8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3500" kern="0" spc="-69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-8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3500" kern="0" spc="-79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-8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3500" b="1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最佳分类属</a:t>
            </a:r>
            <a:r>
              <a:rPr sz="3500" b="1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性</a:t>
            </a:r>
            <a:r>
              <a:rPr sz="3500" b="1" kern="0" spc="-9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一例子分析</a:t>
            </a:r>
            <a:endParaRPr lang="SimHei" altLang="SimHei" sz="3500" dirty="0"/>
          </a:p>
        </p:txBody>
      </p:sp>
      <p:sp>
        <p:nvSpPr>
          <p:cNvPr id="1150" name="textbox 1150"/>
          <p:cNvSpPr/>
          <p:nvPr/>
        </p:nvSpPr>
        <p:spPr>
          <a:xfrm>
            <a:off x="552493" y="1781450"/>
            <a:ext cx="7210425" cy="459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3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30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■ No.of Wings</a:t>
            </a:r>
            <a:r>
              <a:rPr sz="30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的信息增</a:t>
            </a:r>
            <a:r>
              <a:rPr sz="30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益计算公式如下：</a:t>
            </a:r>
            <a:endParaRPr lang="SimHei" altLang="SimHei" sz="3000" dirty="0"/>
          </a:p>
        </p:txBody>
      </p:sp>
      <p:pic>
        <p:nvPicPr>
          <p:cNvPr id="1152" name="picture 1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42427" y="126965"/>
            <a:ext cx="1174776" cy="1155769"/>
          </a:xfrm>
          <a:prstGeom prst="rect">
            <a:avLst/>
          </a:prstGeom>
        </p:spPr>
      </p:pic>
      <p:pic>
        <p:nvPicPr>
          <p:cNvPr id="1154" name="picture 11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0496" y="7467638"/>
            <a:ext cx="2139963" cy="603188"/>
          </a:xfrm>
          <a:prstGeom prst="rect">
            <a:avLst/>
          </a:prstGeom>
        </p:spPr>
      </p:pic>
      <p:sp>
        <p:nvSpPr>
          <p:cNvPr id="1156" name="textbox 1156"/>
          <p:cNvSpPr/>
          <p:nvPr/>
        </p:nvSpPr>
        <p:spPr>
          <a:xfrm>
            <a:off x="9594832" y="7686913"/>
            <a:ext cx="236220" cy="167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40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2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114</a:t>
            </a:r>
            <a:endParaRPr lang="Times New Roman" altLang="Times New Roman" sz="12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textbox 1158"/>
          <p:cNvSpPr/>
          <p:nvPr/>
        </p:nvSpPr>
        <p:spPr>
          <a:xfrm>
            <a:off x="596871" y="745011"/>
            <a:ext cx="8597900" cy="1946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296"/>
              </a:lnSpc>
              <a:tabLst/>
            </a:pPr>
            <a:endParaRPr lang="Arial" altLang="Arial" sz="100" dirty="0"/>
          </a:p>
          <a:p>
            <a:pPr marL="260350" algn="l" rtl="0" eaLnBrk="0">
              <a:lnSpc>
                <a:spcPct val="97000"/>
              </a:lnSpc>
              <a:tabLst/>
            </a:pPr>
            <a:r>
              <a:rPr sz="3500" b="1" kern="0" spc="-4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3500" b="1" kern="0" spc="-4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3500" kern="0" spc="-64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-4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3500" kern="0" spc="-74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-4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35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最佳分类属性</a:t>
            </a:r>
            <a:r>
              <a:rPr sz="3500" b="1" kern="0" spc="-4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</a:t>
            </a:r>
            <a:r>
              <a:rPr sz="3500" b="1" kern="0" spc="-5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例子分析</a:t>
            </a:r>
            <a:endParaRPr lang="SimHei" altLang="SimHei" sz="3500" dirty="0"/>
          </a:p>
          <a:p>
            <a:pPr algn="l" rtl="0" eaLnBrk="0">
              <a:lnSpc>
                <a:spcPct val="17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5000"/>
              </a:lnSpc>
              <a:spcBef>
                <a:spcPts val="937"/>
              </a:spcBef>
              <a:tabLst/>
            </a:pP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■计算属性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Broken Wings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的信息</a:t>
            </a:r>
            <a:r>
              <a:rPr sz="31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增益，该属性值域</a:t>
            </a:r>
            <a:endParaRPr lang="SimHei" altLang="SimHei" sz="3100" dirty="0"/>
          </a:p>
          <a:p>
            <a:pPr marL="406400" algn="l" rtl="0" eaLnBrk="0">
              <a:lnSpc>
                <a:spcPts val="4922"/>
              </a:lnSpc>
              <a:tabLst/>
            </a:pPr>
            <a:r>
              <a:rPr sz="26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为(0,1,2),则</a:t>
            </a:r>
            <a:endParaRPr lang="SimHei" altLang="SimHei" sz="2600" dirty="0"/>
          </a:p>
        </p:txBody>
      </p:sp>
      <p:pic>
        <p:nvPicPr>
          <p:cNvPr id="1160" name="picture 1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622496" y="4565663"/>
            <a:ext cx="6515168" cy="965212"/>
          </a:xfrm>
          <a:prstGeom prst="rect">
            <a:avLst/>
          </a:prstGeom>
        </p:spPr>
      </p:pic>
      <p:sp>
        <p:nvSpPr>
          <p:cNvPr id="1162" name="textbox 1162"/>
          <p:cNvSpPr/>
          <p:nvPr/>
        </p:nvSpPr>
        <p:spPr>
          <a:xfrm>
            <a:off x="660389" y="2978725"/>
            <a:ext cx="6721475" cy="8902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279"/>
              </a:lnSpc>
              <a:tabLst/>
            </a:pPr>
            <a:endParaRPr lang="Arial" altLang="Arial" sz="100" dirty="0"/>
          </a:p>
          <a:p>
            <a:pPr marL="1720850" algn="l" rtl="0" eaLnBrk="0">
              <a:lnSpc>
                <a:spcPct val="79000"/>
              </a:lnSpc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So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=[3+,4-],S₁=[0+,1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-],S₂=[0+,1-]</a:t>
            </a:r>
            <a:endParaRPr lang="Times New Roman" altLang="Times New Roman" sz="26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2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先</a:t>
            </a:r>
            <a:r>
              <a:rPr sz="2600" kern="0" spc="-2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计</a:t>
            </a:r>
            <a:r>
              <a:rPr sz="2600" kern="0" spc="-2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Entropy(S₀),Entropy(S₁),Entro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py(S₂),</a:t>
            </a:r>
            <a:endParaRPr lang="Times New Roman" altLang="Times New Roman" sz="2600" dirty="0"/>
          </a:p>
        </p:txBody>
      </p:sp>
      <p:grpSp>
        <p:nvGrpSpPr>
          <p:cNvPr id="52" name="group 52"/>
          <p:cNvGrpSpPr/>
          <p:nvPr/>
        </p:nvGrpSpPr>
        <p:grpSpPr>
          <a:xfrm rot="21600000">
            <a:off x="946199" y="6515096"/>
            <a:ext cx="6362680" cy="507989"/>
            <a:chOff x="0" y="0"/>
            <a:chExt cx="6362680" cy="507989"/>
          </a:xfrm>
        </p:grpSpPr>
        <p:pic>
          <p:nvPicPr>
            <p:cNvPr id="1164" name="picture 11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6362680" cy="507989"/>
            </a:xfrm>
            <a:prstGeom prst="rect">
              <a:avLst/>
            </a:prstGeom>
          </p:spPr>
        </p:pic>
        <p:sp>
          <p:nvSpPr>
            <p:cNvPr id="1166" name="textbox 1166"/>
            <p:cNvSpPr/>
            <p:nvPr/>
          </p:nvSpPr>
          <p:spPr>
            <a:xfrm>
              <a:off x="-12700" y="-12700"/>
              <a:ext cx="6388100" cy="5429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  <a:tabLst/>
              </a:pPr>
              <a:endParaRPr lang="Arial" altLang="Arial" sz="700" dirty="0"/>
            </a:p>
            <a:p>
              <a:pPr marL="69214" algn="l" rtl="0" eaLnBrk="0">
                <a:lnSpc>
                  <a:spcPct val="77000"/>
                </a:lnSpc>
                <a:spcBef>
                  <a:spcPts val="4"/>
                </a:spcBef>
                <a:tabLst/>
              </a:pPr>
              <a:r>
                <a:rPr sz="3100" b="1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3100" b="1" i="1" kern="0" spc="1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(S₂)=</a:t>
              </a:r>
              <a:r>
                <a:rPr sz="3100" b="1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3100" b="1" i="1" kern="0" spc="1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[0+,1-]</a:t>
              </a:r>
              <a:r>
                <a:rPr sz="3100" b="1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=0bit</a:t>
              </a:r>
              <a:endParaRPr lang="Times New Roman" altLang="Times New Roman" sz="31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958817" y="5753112"/>
            <a:ext cx="6311886" cy="507989"/>
            <a:chOff x="0" y="0"/>
            <a:chExt cx="6311886" cy="507989"/>
          </a:xfrm>
        </p:grpSpPr>
        <p:pic>
          <p:nvPicPr>
            <p:cNvPr id="1168" name="picture 11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6311886" cy="507989"/>
            </a:xfrm>
            <a:prstGeom prst="rect">
              <a:avLst/>
            </a:prstGeom>
          </p:spPr>
        </p:pic>
        <p:sp>
          <p:nvSpPr>
            <p:cNvPr id="1170" name="textbox 1170"/>
            <p:cNvSpPr/>
            <p:nvPr/>
          </p:nvSpPr>
          <p:spPr>
            <a:xfrm>
              <a:off x="-12700" y="-12700"/>
              <a:ext cx="6337300" cy="5429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  <a:tabLst/>
              </a:pPr>
              <a:endParaRPr lang="Arial" altLang="Arial" sz="700" dirty="0"/>
            </a:p>
            <a:p>
              <a:pPr marL="88900" algn="l" rtl="0" eaLnBrk="0">
                <a:lnSpc>
                  <a:spcPct val="77000"/>
                </a:lnSpc>
                <a:spcBef>
                  <a:spcPts val="4"/>
                </a:spcBef>
                <a:tabLst/>
              </a:pPr>
              <a:r>
                <a:rPr sz="3100" b="1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3100" b="1" i="1" kern="0" spc="1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(S₁)=</a:t>
              </a:r>
              <a:r>
                <a:rPr sz="3100" b="1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3100" b="1" i="1" kern="0" spc="1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[0+,1-]</a:t>
              </a:r>
              <a:r>
                <a:rPr sz="3100" b="1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=0bit</a:t>
              </a:r>
              <a:endParaRPr lang="Times New Roman" altLang="Times New Roman" sz="3100" dirty="0"/>
            </a:p>
          </p:txBody>
        </p:sp>
      </p:grpSp>
      <p:grpSp>
        <p:nvGrpSpPr>
          <p:cNvPr id="56" name="group 56"/>
          <p:cNvGrpSpPr/>
          <p:nvPr/>
        </p:nvGrpSpPr>
        <p:grpSpPr>
          <a:xfrm rot="21600000">
            <a:off x="958817" y="4013162"/>
            <a:ext cx="4070335" cy="482646"/>
            <a:chOff x="0" y="0"/>
            <a:chExt cx="4070335" cy="482646"/>
          </a:xfrm>
        </p:grpSpPr>
        <p:pic>
          <p:nvPicPr>
            <p:cNvPr id="1172" name="picture 117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4070335" cy="482646"/>
            </a:xfrm>
            <a:prstGeom prst="rect">
              <a:avLst/>
            </a:prstGeom>
          </p:spPr>
        </p:pic>
        <p:sp>
          <p:nvSpPr>
            <p:cNvPr id="1174" name="textbox 1174"/>
            <p:cNvSpPr/>
            <p:nvPr/>
          </p:nvSpPr>
          <p:spPr>
            <a:xfrm>
              <a:off x="-12700" y="-12700"/>
              <a:ext cx="4095750" cy="51625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9000"/>
                </a:lnSpc>
                <a:tabLst/>
              </a:pPr>
              <a:endParaRPr lang="Arial" altLang="Arial" sz="700" dirty="0"/>
            </a:p>
            <a:p>
              <a:pPr marL="57150" algn="l" rtl="0" eaLnBrk="0">
                <a:lnSpc>
                  <a:spcPct val="80000"/>
                </a:lnSpc>
                <a:spcBef>
                  <a:spcPts val="2"/>
                </a:spcBef>
                <a:tabLst/>
              </a:pPr>
              <a:r>
                <a:rPr sz="26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600" i="1" kern="0" spc="5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(S₀)=</a:t>
              </a:r>
              <a:r>
                <a:rPr sz="2600" i="1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Entropy</a:t>
              </a:r>
              <a:r>
                <a:rPr sz="2600" i="1" kern="0" spc="5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[3+,4-</a:t>
              </a:r>
              <a:r>
                <a:rPr sz="2600" i="1" kern="0" spc="4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]</a:t>
              </a:r>
              <a:endParaRPr lang="Times New Roman" altLang="Times New Roman" sz="2600" dirty="0"/>
            </a:p>
          </p:txBody>
        </p:sp>
      </p:grpSp>
      <p:pic>
        <p:nvPicPr>
          <p:cNvPr id="1176" name="picture 11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2427" y="133382"/>
            <a:ext cx="1174776" cy="1149353"/>
          </a:xfrm>
          <a:prstGeom prst="rect">
            <a:avLst/>
          </a:prstGeom>
        </p:spPr>
      </p:pic>
      <p:pic>
        <p:nvPicPr>
          <p:cNvPr id="1178" name="picture 11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90496" y="7461222"/>
            <a:ext cx="2133653" cy="609604"/>
          </a:xfrm>
          <a:prstGeom prst="rect">
            <a:avLst/>
          </a:prstGeom>
        </p:spPr>
      </p:pic>
      <p:sp>
        <p:nvSpPr>
          <p:cNvPr id="1180" name="textbox 1180"/>
          <p:cNvSpPr/>
          <p:nvPr/>
        </p:nvSpPr>
        <p:spPr>
          <a:xfrm>
            <a:off x="8680440" y="3473955"/>
            <a:ext cx="784859" cy="3670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689"/>
              </a:lnSpc>
              <a:tabLst/>
            </a:pPr>
            <a:r>
              <a:rPr sz="2000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如下：</a:t>
            </a:r>
            <a:endParaRPr lang="SimHei" altLang="SimHei" sz="2000" dirty="0"/>
          </a:p>
        </p:txBody>
      </p:sp>
      <p:pic>
        <p:nvPicPr>
          <p:cNvPr id="1182" name="picture 11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7150" y="7423126"/>
            <a:ext cx="10680675" cy="12752"/>
          </a:xfrm>
          <a:prstGeom prst="rect">
            <a:avLst/>
          </a:prstGeom>
        </p:spPr>
      </p:pic>
      <p:sp>
        <p:nvSpPr>
          <p:cNvPr id="1184" name="textbox 1184"/>
          <p:cNvSpPr/>
          <p:nvPr/>
        </p:nvSpPr>
        <p:spPr>
          <a:xfrm>
            <a:off x="9594832" y="7685237"/>
            <a:ext cx="236220" cy="167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2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115</a:t>
            </a:r>
            <a:endParaRPr lang="Times New Roman" altLang="Times New Roman" sz="120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picture 1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sp>
        <p:nvSpPr>
          <p:cNvPr id="1188" name="textbox 1188"/>
          <p:cNvSpPr/>
          <p:nvPr/>
        </p:nvSpPr>
        <p:spPr>
          <a:xfrm>
            <a:off x="546077" y="776770"/>
            <a:ext cx="7375525" cy="14236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296"/>
              </a:lnSpc>
              <a:tabLst/>
            </a:pPr>
            <a:endParaRPr lang="Arial" altLang="Arial" sz="100" dirty="0"/>
          </a:p>
          <a:p>
            <a:pPr marL="260350" algn="l" rtl="0" eaLnBrk="0">
              <a:lnSpc>
                <a:spcPct val="97000"/>
              </a:lnSpc>
              <a:tabLst/>
            </a:pPr>
            <a:r>
              <a:rPr sz="3500" b="1" kern="0" spc="-7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3500" kern="0" spc="-73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500" b="1" kern="0" spc="-7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3500" kern="0" spc="-69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-7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3500" kern="0" spc="-79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-7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3500" b="1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最佳分类属性</a:t>
            </a:r>
            <a:r>
              <a:rPr sz="3500" b="1" kern="0" spc="-7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一例子分析</a:t>
            </a:r>
            <a:endParaRPr lang="SimHei" altLang="SimHei" sz="35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700" dirty="0"/>
          </a:p>
          <a:p>
            <a:pPr marL="12700" algn="l" rtl="0" eaLnBrk="0">
              <a:lnSpc>
                <a:spcPct val="93000"/>
              </a:lnSpc>
              <a:spcBef>
                <a:spcPts val="3"/>
              </a:spcBef>
              <a:tabLst/>
            </a:pPr>
            <a:r>
              <a:rPr sz="30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</a:t>
            </a:r>
            <a:r>
              <a:rPr sz="30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0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Broken</a:t>
            </a:r>
            <a:r>
              <a:rPr sz="3000" kern="0" spc="4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Win</a:t>
            </a:r>
            <a:r>
              <a:rPr sz="3000" kern="0" spc="-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gs</a:t>
            </a:r>
            <a:r>
              <a:rPr sz="3000" kern="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的信息增益计算公式如下：</a:t>
            </a:r>
            <a:endParaRPr lang="SimSun" altLang="SimSun" sz="3000" dirty="0"/>
          </a:p>
        </p:txBody>
      </p:sp>
      <p:pic>
        <p:nvPicPr>
          <p:cNvPr id="1190" name="picture 1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42427" y="126965"/>
            <a:ext cx="1174776" cy="1155769"/>
          </a:xfrm>
          <a:prstGeom prst="rect">
            <a:avLst/>
          </a:prstGeom>
        </p:spPr>
      </p:pic>
      <p:pic>
        <p:nvPicPr>
          <p:cNvPr id="1192" name="picture 11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0496" y="7461222"/>
            <a:ext cx="2139963" cy="609604"/>
          </a:xfrm>
          <a:prstGeom prst="rect">
            <a:avLst/>
          </a:prstGeom>
        </p:spPr>
      </p:pic>
      <p:sp>
        <p:nvSpPr>
          <p:cNvPr id="1194" name="textbox 1194"/>
          <p:cNvSpPr/>
          <p:nvPr/>
        </p:nvSpPr>
        <p:spPr>
          <a:xfrm>
            <a:off x="9594832" y="7685237"/>
            <a:ext cx="236220" cy="167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200" kern="0" spc="-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116</a:t>
            </a:r>
            <a:endParaRPr lang="Times New Roman" altLang="Times New Roman" sz="120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picture 1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36648" y="4152872"/>
            <a:ext cx="5784808" cy="520741"/>
          </a:xfrm>
          <a:prstGeom prst="rect">
            <a:avLst/>
          </a:prstGeom>
        </p:spPr>
      </p:pic>
      <p:sp>
        <p:nvSpPr>
          <p:cNvPr id="1198" name="textbox 1198"/>
          <p:cNvSpPr/>
          <p:nvPr/>
        </p:nvSpPr>
        <p:spPr>
          <a:xfrm>
            <a:off x="520734" y="120682"/>
            <a:ext cx="10109200" cy="61258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marL="310515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3400" b="1" kern="0" spc="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</a:t>
            </a:r>
            <a:r>
              <a:rPr sz="3400" b="1" kern="0" spc="10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3400" kern="0" spc="-80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400" b="1" kern="0" spc="10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3400" kern="0" spc="-50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400" b="1" kern="0" spc="10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3400" kern="0" spc="-59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400" b="1" kern="0" spc="10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3400" b="1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最佳分类属性</a:t>
            </a:r>
            <a:r>
              <a:rPr sz="3400" b="1" kern="0" spc="10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-例子分析</a:t>
            </a:r>
            <a:r>
              <a:rPr sz="3400" kern="0" spc="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</a:t>
            </a:r>
            <a:endParaRPr lang="SimHei" altLang="SimHei" sz="3400" dirty="0"/>
          </a:p>
          <a:p>
            <a:pPr algn="l" rtl="0" eaLnBrk="0">
              <a:lnSpc>
                <a:spcPct val="156000"/>
              </a:lnSpc>
              <a:tabLst/>
            </a:pPr>
            <a:endParaRPr lang="Arial" altLang="Arial" sz="1000" dirty="0"/>
          </a:p>
          <a:p>
            <a:pPr marL="24765" algn="l" rtl="0" eaLnBrk="0">
              <a:lnSpc>
                <a:spcPct val="86000"/>
              </a:lnSpc>
              <a:spcBef>
                <a:spcPts val="1027"/>
              </a:spcBef>
              <a:tabLst/>
            </a:pPr>
            <a:r>
              <a:rPr sz="34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■计算</a:t>
            </a:r>
            <a:r>
              <a:rPr sz="34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Area/Weight</a:t>
            </a:r>
            <a:r>
              <a:rPr sz="34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的信息增益，该属性值域为</a:t>
            </a:r>
            <a:endParaRPr lang="SimHei" altLang="SimHei" sz="3400" dirty="0"/>
          </a:p>
          <a:p>
            <a:pPr marL="431165" algn="l" rtl="0" eaLnBrk="0">
              <a:lnSpc>
                <a:spcPts val="4747"/>
              </a:lnSpc>
              <a:tabLst/>
            </a:pP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(&gt;=0的实数),可分为{&gt;=</a:t>
            </a:r>
            <a:r>
              <a:rPr sz="30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2.5}和{&lt;2.5}两个集合，则</a:t>
            </a:r>
            <a:endParaRPr lang="SimHei" altLang="SimHei" sz="3000" dirty="0"/>
          </a:p>
          <a:p>
            <a:pPr algn="l" rtl="0" eaLnBrk="0">
              <a:lnSpc>
                <a:spcPct val="155000"/>
              </a:lnSpc>
              <a:tabLst/>
            </a:pPr>
            <a:endParaRPr lang="Arial" altLang="Arial" sz="1000" dirty="0"/>
          </a:p>
          <a:p>
            <a:pPr marL="2329814" algn="l" rtl="0" eaLnBrk="0">
              <a:lnSpc>
                <a:spcPct val="79000"/>
              </a:lnSpc>
              <a:spcBef>
                <a:spcPts val="759"/>
              </a:spcBef>
              <a:tabLst/>
            </a:pP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S&gt;=2.5=[3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+,3-],S&lt;2.5=[0+,3-]</a:t>
            </a:r>
            <a:endParaRPr lang="Times New Roman" altLang="Times New Roman" sz="2500" dirty="0"/>
          </a:p>
          <a:p>
            <a:pPr algn="l" rtl="0" eaLnBrk="0">
              <a:lnSpc>
                <a:spcPct val="17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878"/>
              </a:spcBef>
              <a:tabLst/>
            </a:pPr>
            <a:r>
              <a:rPr sz="2900" kern="0" spc="4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■先计算</a:t>
            </a:r>
            <a:r>
              <a:rPr sz="2900" kern="0" spc="-2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Entropy(S&gt;=2.5),Entro</a:t>
            </a:r>
            <a:r>
              <a:rPr sz="2900" kern="0" spc="-2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py(S&lt;2.5),</a:t>
            </a:r>
            <a:r>
              <a:rPr sz="2900" kern="0" spc="-2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如下：</a:t>
            </a:r>
            <a:endParaRPr lang="SimHei" altLang="SimHei" sz="2900" dirty="0"/>
          </a:p>
          <a:p>
            <a:pPr marL="692150" algn="l" rtl="0" eaLnBrk="0">
              <a:lnSpc>
                <a:spcPct val="80000"/>
              </a:lnSpc>
              <a:spcBef>
                <a:spcPts val="312"/>
              </a:spcBef>
              <a:tabLst/>
            </a:pPr>
            <a:r>
              <a:rPr sz="3400" i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Entropy</a:t>
            </a:r>
            <a:r>
              <a:rPr sz="3400" i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(S_2</a:t>
            </a:r>
            <a:r>
              <a:rPr sz="3400" i="1" u="sng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5)=</a:t>
            </a:r>
            <a:r>
              <a:rPr sz="3400" i="1" u="sng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Entropy</a:t>
            </a:r>
            <a:r>
              <a:rPr sz="3400" i="1" u="sng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[3+,3-]</a:t>
            </a:r>
            <a:endParaRPr lang="Times New Roman" altLang="Times New Roman" sz="34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800" dirty="0"/>
          </a:p>
          <a:p>
            <a:pPr marL="780415" algn="l" rtl="0" eaLnBrk="0">
              <a:lnSpc>
                <a:spcPct val="80000"/>
              </a:lnSpc>
              <a:spcBef>
                <a:spcPts val="6"/>
              </a:spcBef>
              <a:tabLst/>
            </a:pPr>
            <a:r>
              <a:rPr sz="3400" i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Entropy</a:t>
            </a:r>
            <a:r>
              <a:rPr sz="3400" i="1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(S</a:t>
            </a:r>
            <a:r>
              <a:rPr sz="3400" i="1" kern="0" spc="7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400" i="1" u="sng" kern="0" spc="-7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400" i="1" u="sng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5)=</a:t>
            </a:r>
            <a:r>
              <a:rPr sz="3400" i="1" u="sng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Entropy</a:t>
            </a:r>
            <a:r>
              <a:rPr sz="3400" i="1" u="sng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[0+,3-]</a:t>
            </a:r>
            <a:endParaRPr lang="Times New Roman" altLang="Times New Roman" sz="3400" dirty="0"/>
          </a:p>
        </p:txBody>
      </p:sp>
      <p:pic>
        <p:nvPicPr>
          <p:cNvPr id="1200" name="picture 1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07369" y="133382"/>
            <a:ext cx="1174776" cy="1149353"/>
          </a:xfrm>
          <a:prstGeom prst="rect">
            <a:avLst/>
          </a:prstGeom>
        </p:spPr>
      </p:pic>
      <p:pic>
        <p:nvPicPr>
          <p:cNvPr id="1202" name="picture 12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752896" y="6318285"/>
            <a:ext cx="5587943" cy="952460"/>
          </a:xfrm>
          <a:prstGeom prst="rect">
            <a:avLst/>
          </a:prstGeom>
        </p:spPr>
      </p:pic>
      <p:pic>
        <p:nvPicPr>
          <p:cNvPr id="1204" name="picture 1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790964" y="4718044"/>
            <a:ext cx="5543566" cy="952541"/>
          </a:xfrm>
          <a:prstGeom prst="rect">
            <a:avLst/>
          </a:prstGeom>
        </p:spPr>
      </p:pic>
      <p:pic>
        <p:nvPicPr>
          <p:cNvPr id="1206" name="picture 12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58737" y="7467638"/>
            <a:ext cx="2197065" cy="596852"/>
          </a:xfrm>
          <a:prstGeom prst="rect">
            <a:avLst/>
          </a:prstGeom>
        </p:spPr>
      </p:pic>
      <p:pic>
        <p:nvPicPr>
          <p:cNvPr id="1208" name="picture 12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7150" y="7423126"/>
            <a:ext cx="10680675" cy="12752"/>
          </a:xfrm>
          <a:prstGeom prst="rect">
            <a:avLst/>
          </a:prstGeom>
        </p:spPr>
      </p:pic>
      <p:sp>
        <p:nvSpPr>
          <p:cNvPr id="1210" name="textbox 1210"/>
          <p:cNvSpPr/>
          <p:nvPr/>
        </p:nvSpPr>
        <p:spPr>
          <a:xfrm>
            <a:off x="9588523" y="7684932"/>
            <a:ext cx="236220" cy="167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73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2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117</a:t>
            </a:r>
            <a:endParaRPr lang="Times New Roman" altLang="Times New Roman" sz="120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picture 1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sp>
        <p:nvSpPr>
          <p:cNvPr id="1214" name="textbox 1214"/>
          <p:cNvSpPr/>
          <p:nvPr/>
        </p:nvSpPr>
        <p:spPr>
          <a:xfrm>
            <a:off x="552493" y="776770"/>
            <a:ext cx="7172959" cy="1451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296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3500" b="1" kern="0" spc="-8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ID3</a:t>
            </a:r>
            <a:r>
              <a:rPr sz="3500" kern="0" spc="-75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500" b="1" kern="0" spc="-8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算</a:t>
            </a:r>
            <a:r>
              <a:rPr sz="3500" kern="0" spc="-69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-8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法</a:t>
            </a:r>
            <a:r>
              <a:rPr sz="3500" kern="0" spc="-79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500" b="1" kern="0" spc="-8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3500" b="1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最佳分类属</a:t>
            </a:r>
            <a:r>
              <a:rPr sz="3500" b="1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性</a:t>
            </a:r>
            <a:r>
              <a:rPr sz="3500" b="1" kern="0" spc="-90" dirty="0">
                <a:solidFill>
                  <a:srgbClr val="0000CC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一例子分析</a:t>
            </a:r>
            <a:endParaRPr lang="SimHei" altLang="SimHei" sz="35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700" dirty="0"/>
          </a:p>
          <a:p>
            <a:pPr marL="12700" algn="l" rtl="0" eaLnBrk="0">
              <a:lnSpc>
                <a:spcPct val="95000"/>
              </a:lnSpc>
              <a:spcBef>
                <a:spcPts val="6"/>
              </a:spcBef>
              <a:tabLst/>
            </a:pP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■ Area/Weight</a:t>
            </a: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的信息增益计算公式如下：</a:t>
            </a:r>
            <a:endParaRPr lang="SimHei" altLang="SimHei" sz="3000" dirty="0"/>
          </a:p>
        </p:txBody>
      </p:sp>
      <p:pic>
        <p:nvPicPr>
          <p:cNvPr id="1216" name="picture 1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42427" y="126965"/>
            <a:ext cx="1174776" cy="1155769"/>
          </a:xfrm>
          <a:prstGeom prst="rect">
            <a:avLst/>
          </a:prstGeom>
        </p:spPr>
      </p:pic>
      <p:pic>
        <p:nvPicPr>
          <p:cNvPr id="1218" name="picture 12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90496" y="7461222"/>
            <a:ext cx="2146272" cy="609604"/>
          </a:xfrm>
          <a:prstGeom prst="rect">
            <a:avLst/>
          </a:prstGeom>
        </p:spPr>
      </p:pic>
      <p:sp>
        <p:nvSpPr>
          <p:cNvPr id="1220" name="textbox 1220"/>
          <p:cNvSpPr/>
          <p:nvPr/>
        </p:nvSpPr>
        <p:spPr>
          <a:xfrm>
            <a:off x="9588523" y="7685237"/>
            <a:ext cx="236220" cy="167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200" kern="0" spc="-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118</a:t>
            </a:r>
            <a:endParaRPr lang="Times New Roman" altLang="Times New Roman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4"/>
          <p:cNvSpPr/>
          <p:nvPr/>
        </p:nvSpPr>
        <p:spPr>
          <a:xfrm>
            <a:off x="539768" y="591949"/>
            <a:ext cx="9742805" cy="3865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229234" algn="l" rtl="0" eaLnBrk="0">
              <a:lnSpc>
                <a:spcPct val="97000"/>
              </a:lnSpc>
              <a:tabLst/>
            </a:pPr>
            <a:r>
              <a:rPr sz="41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2.3.2产生式系统的基本结构</a:t>
            </a:r>
            <a:endParaRPr lang="KaiTi" altLang="KaiTi" sz="4100" dirty="0"/>
          </a:p>
          <a:p>
            <a:pPr marL="19050" algn="l" rtl="0" eaLnBrk="0">
              <a:lnSpc>
                <a:spcPct val="98000"/>
              </a:lnSpc>
              <a:spcBef>
                <a:spcPts val="2187"/>
              </a:spcBef>
              <a:tabLst/>
            </a:pPr>
            <a:r>
              <a:rPr sz="3600" b="1" u="sng" kern="0" spc="60" dirty="0">
                <a:solidFill>
                  <a:srgbClr val="CC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产生式系统的组成</a:t>
            </a:r>
            <a:endParaRPr lang="KaiTi" altLang="KaiTi" sz="3600" dirty="0"/>
          </a:p>
          <a:p>
            <a:pPr algn="l" rtl="0" eaLnBrk="0">
              <a:lnSpc>
                <a:spcPct val="174000"/>
              </a:lnSpc>
              <a:tabLst/>
            </a:pPr>
            <a:endParaRPr lang="Arial" altLang="Arial" sz="1000" dirty="0"/>
          </a:p>
          <a:p>
            <a:pPr marL="273050" algn="l" rtl="0" eaLnBrk="0">
              <a:lnSpc>
                <a:spcPct val="95000"/>
              </a:lnSpc>
              <a:spcBef>
                <a:spcPts val="842"/>
              </a:spcBef>
              <a:tabLst/>
            </a:pP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把一组产生式规则放在一起，让他们互相配合，协同作用，</a:t>
            </a:r>
            <a:endParaRPr lang="KaiTi" altLang="KaiTi" sz="2800" dirty="0"/>
          </a:p>
          <a:p>
            <a:pPr marL="12700" algn="l" rtl="0" eaLnBrk="0">
              <a:lnSpc>
                <a:spcPct val="87000"/>
              </a:lnSpc>
              <a:spcBef>
                <a:spcPts val="1144"/>
              </a:spcBef>
              <a:tabLst/>
            </a:pPr>
            <a:r>
              <a:rPr sz="28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一个产生式规则生成</a:t>
            </a:r>
            <a:r>
              <a:rPr sz="28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的结论可以供另一个产生式规则作为已知</a:t>
            </a:r>
            <a:endParaRPr lang="KaiTi" altLang="KaiTi" sz="2800" dirty="0"/>
          </a:p>
          <a:p>
            <a:pPr marL="12700" algn="l" rtl="0" eaLnBrk="0">
              <a:lnSpc>
                <a:spcPct val="131000"/>
              </a:lnSpc>
              <a:spcBef>
                <a:spcPts val="31"/>
              </a:spcBef>
              <a:tabLst/>
            </a:pPr>
            <a:r>
              <a:rPr sz="2800" kern="0" spc="-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事实使用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，以求得问题的解决，这样的系统称为产生式系统</a:t>
            </a:r>
            <a:r>
              <a:rPr sz="28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一般说来，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一个产生式</a:t>
            </a:r>
            <a:r>
              <a:rPr sz="2800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系统由以下三个基本部分组成：</a:t>
            </a:r>
            <a:endParaRPr lang="KaiTi" altLang="KaiTi" sz="2800" dirty="0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1600207" y="4825994"/>
            <a:ext cx="7207244" cy="2393984"/>
            <a:chOff x="0" y="0"/>
            <a:chExt cx="7207244" cy="2393984"/>
          </a:xfrm>
        </p:grpSpPr>
        <p:pic>
          <p:nvPicPr>
            <p:cNvPr id="96" name="picture 9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207244" cy="2393984"/>
            </a:xfrm>
            <a:prstGeom prst="rect">
              <a:avLst/>
            </a:prstGeom>
          </p:spPr>
        </p:pic>
        <p:sp>
          <p:nvSpPr>
            <p:cNvPr id="98" name="textbox 98"/>
            <p:cNvSpPr/>
            <p:nvPr/>
          </p:nvSpPr>
          <p:spPr>
            <a:xfrm>
              <a:off x="2906977" y="420844"/>
              <a:ext cx="4122420" cy="17202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6445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94000"/>
                </a:lnSpc>
                <a:tabLst/>
              </a:pPr>
              <a:r>
                <a:rPr sz="2800" b="1" kern="0" spc="7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推理机</a:t>
              </a:r>
              <a:endParaRPr lang="SimSun" altLang="SimSun" sz="28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0000"/>
                </a:lnSpc>
                <a:tabLst/>
              </a:pPr>
              <a:endParaRPr lang="Arial" altLang="Arial" sz="700" dirty="0"/>
            </a:p>
            <a:p>
              <a:pPr algn="r" rtl="0" eaLnBrk="0">
                <a:lnSpc>
                  <a:spcPct val="95000"/>
                </a:lnSpc>
                <a:spcBef>
                  <a:spcPts val="6"/>
                </a:spcBef>
                <a:tabLst/>
              </a:pPr>
              <a:r>
                <a:rPr sz="2800" b="1" kern="0" spc="-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综合数据库</a:t>
              </a:r>
              <a:endParaRPr lang="SimSun" altLang="SimSun" sz="2800" dirty="0"/>
            </a:p>
          </p:txBody>
        </p:sp>
      </p:grpSp>
      <p:sp>
        <p:nvSpPr>
          <p:cNvPr id="100" name="textbox 100"/>
          <p:cNvSpPr/>
          <p:nvPr/>
        </p:nvSpPr>
        <p:spPr>
          <a:xfrm>
            <a:off x="1973598" y="6536968"/>
            <a:ext cx="1124585" cy="429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56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2800" b="1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规则库</a:t>
            </a:r>
            <a:endParaRPr lang="SimSun" altLang="SimSun" sz="2800" dirty="0"/>
          </a:p>
        </p:txBody>
      </p:sp>
      <p:sp>
        <p:nvSpPr>
          <p:cNvPr id="102" name="textbox 102"/>
          <p:cNvSpPr/>
          <p:nvPr/>
        </p:nvSpPr>
        <p:spPr>
          <a:xfrm>
            <a:off x="152453" y="7736676"/>
            <a:ext cx="653415" cy="190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59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400" dirty="0"/>
          </a:p>
        </p:txBody>
      </p:sp>
      <p:sp>
        <p:nvSpPr>
          <p:cNvPr id="104" name="textbox 104"/>
          <p:cNvSpPr/>
          <p:nvPr/>
        </p:nvSpPr>
        <p:spPr>
          <a:xfrm>
            <a:off x="9721870" y="7680893"/>
            <a:ext cx="143510" cy="147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64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0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12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sp>
        <p:nvSpPr>
          <p:cNvPr id="108" name="textbox 108"/>
          <p:cNvSpPr/>
          <p:nvPr/>
        </p:nvSpPr>
        <p:spPr>
          <a:xfrm>
            <a:off x="184105" y="1195216"/>
            <a:ext cx="10006330" cy="6748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265"/>
              </a:lnSpc>
              <a:tabLst/>
            </a:pPr>
            <a:endParaRPr lang="Arial" altLang="Arial" sz="100" dirty="0"/>
          </a:p>
          <a:p>
            <a:pPr marL="1283969" algn="l" rtl="0" eaLnBrk="0">
              <a:lnSpc>
                <a:spcPct val="88000"/>
              </a:lnSpc>
              <a:tabLst/>
            </a:pPr>
            <a:r>
              <a:rPr sz="4100" b="1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2.3.2产生式系统的基本结构</a:t>
            </a:r>
            <a:endParaRPr lang="KaiTi" altLang="KaiTi" sz="4100" dirty="0"/>
          </a:p>
          <a:p>
            <a:pPr marL="951864" algn="l" rtl="0" eaLnBrk="0">
              <a:lnSpc>
                <a:spcPts val="5177"/>
              </a:lnSpc>
              <a:tabLst/>
            </a:pPr>
            <a:r>
              <a:rPr sz="3400" b="1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1.规则库</a:t>
            </a:r>
            <a:endParaRPr lang="KaiTi" altLang="KaiTi" sz="3400" dirty="0"/>
          </a:p>
          <a:p>
            <a:pPr marL="1034414" indent="-323850" algn="l" rtl="0" eaLnBrk="0">
              <a:lnSpc>
                <a:spcPct val="123000"/>
              </a:lnSpc>
              <a:spcBef>
                <a:spcPts val="2018"/>
              </a:spcBef>
              <a:tabLst/>
            </a:pPr>
            <a:r>
              <a:rPr sz="2900" kern="0" spc="-57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■</a:t>
            </a:r>
            <a:r>
              <a:rPr sz="2900" kern="0" spc="-49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b="1" kern="0" spc="-5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规则库：</a:t>
            </a:r>
            <a:r>
              <a:rPr sz="29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用于描述相应领域内知识的产生式集合</a:t>
            </a:r>
            <a:r>
              <a:rPr sz="29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，是某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领域知识(规则)的存储器，其中的</a:t>
            </a:r>
            <a:r>
              <a:rPr sz="29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规</a:t>
            </a:r>
            <a:r>
              <a:rPr sz="29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则是以产生式形式</a:t>
            </a:r>
            <a:r>
              <a:rPr sz="2900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表示的</a:t>
            </a:r>
            <a:r>
              <a:rPr sz="29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。规则库中包含着将问题从</a:t>
            </a:r>
            <a:r>
              <a:rPr sz="29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初始状态转换成目标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状态(或解状态)的那些变换规则。</a:t>
            </a:r>
            <a:endParaRPr lang="KaiTi" altLang="KaiTi" sz="2900" dirty="0"/>
          </a:p>
          <a:p>
            <a:pPr marL="1035050" indent="-330200" algn="l" rtl="0" eaLnBrk="0">
              <a:lnSpc>
                <a:spcPct val="120000"/>
              </a:lnSpc>
              <a:spcBef>
                <a:spcPts val="1902"/>
              </a:spcBef>
              <a:tabLst/>
            </a:pPr>
            <a:r>
              <a:rPr sz="2900" kern="0" spc="-2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■</a:t>
            </a:r>
            <a:r>
              <a:rPr sz="2900" kern="0" spc="-60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b="1" kern="0" spc="-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规则库是专家系统的核心</a:t>
            </a:r>
            <a:r>
              <a:rPr sz="29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也是一般产生式</a:t>
            </a:r>
            <a:r>
              <a:rPr sz="29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系统赖以进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行问题求解的基础。其中知识的完整性和</a:t>
            </a:r>
            <a:r>
              <a:rPr sz="29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一致性、知识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表达的准确性和灵活性以及知识组织的合理性，都将对</a:t>
            </a:r>
            <a:r>
              <a:rPr sz="29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产生式系统的性能和运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行效率产生直接的影响。</a:t>
            </a:r>
            <a:endParaRPr lang="KaiTi" altLang="KaiTi" sz="29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81000"/>
              </a:lnSpc>
              <a:spcBef>
                <a:spcPts val="2"/>
              </a:spcBef>
              <a:tabLst/>
            </a:pP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table 110"/>
          <p:cNvGraphicFramePr>
            <a:graphicFrameLocks noGrp="1"/>
          </p:cNvGraphicFramePr>
          <p:nvPr/>
        </p:nvGraphicFramePr>
        <p:xfrm>
          <a:off x="787402" y="1936771"/>
          <a:ext cx="9330690" cy="3777615"/>
        </p:xfrm>
        <a:graphic>
          <a:graphicData uri="http://schemas.openxmlformats.org/drawingml/2006/table">
            <a:tbl>
              <a:tblPr/>
              <a:tblGrid>
                <a:gridCol w="9330690"/>
              </a:tblGrid>
              <a:tr h="37649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70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51764" algn="l" rtl="0" eaLnBrk="0">
                        <a:lnSpc>
                          <a:spcPct val="88000"/>
                        </a:lnSpc>
                        <a:tabLst/>
                      </a:pPr>
                      <a:r>
                        <a:rPr sz="2900" kern="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·</a:t>
                      </a:r>
                      <a:r>
                        <a:rPr sz="2900" b="1" kern="0" spc="10" dirty="0">
                          <a:solidFill>
                            <a:srgbClr val="0000FE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综合数据库</a:t>
                      </a:r>
                      <a:r>
                        <a:rPr sz="29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：</a:t>
                      </a:r>
                      <a:r>
                        <a:rPr sz="2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用于存放输</a:t>
                      </a:r>
                      <a:r>
                        <a:rPr sz="2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入的事实、从外部数据库输</a:t>
                      </a:r>
                      <a:endParaRPr lang="KaiTi" altLang="KaiTi" sz="2900" dirty="0"/>
                    </a:p>
                    <a:p>
                      <a:pPr marL="151764" algn="l" rtl="0" eaLnBrk="0">
                        <a:lnSpc>
                          <a:spcPts val="4454"/>
                        </a:lnSpc>
                        <a:tabLst/>
                      </a:pPr>
                      <a:r>
                        <a:rPr sz="29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入的事实以及中间结果(事实)和最后</a:t>
                      </a:r>
                      <a:r>
                        <a:rPr sz="29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结果的工作区。</a:t>
                      </a:r>
                      <a:endParaRPr lang="KaiTi" altLang="KaiTi" sz="2900" dirty="0"/>
                    </a:p>
                    <a:p>
                      <a:pPr algn="l" rtl="0" eaLnBrk="0">
                        <a:lnSpc>
                          <a:spcPct val="171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51764" algn="l" rtl="0" eaLnBrk="0">
                        <a:lnSpc>
                          <a:spcPct val="88000"/>
                        </a:lnSpc>
                        <a:spcBef>
                          <a:spcPts val="874"/>
                        </a:spcBef>
                        <a:tabLst/>
                      </a:pPr>
                      <a:r>
                        <a:rPr sz="2900" kern="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·</a:t>
                      </a:r>
                      <a:r>
                        <a:rPr sz="29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当规则库中的某条产生式的</a:t>
                      </a:r>
                      <a:r>
                        <a:rPr sz="2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前提可与综合数据库中的</a:t>
                      </a:r>
                      <a:endParaRPr lang="KaiTi" altLang="KaiTi" sz="2900" dirty="0"/>
                    </a:p>
                    <a:p>
                      <a:pPr marL="151764" algn="l" rtl="0" eaLnBrk="0">
                        <a:lnSpc>
                          <a:spcPct val="133000"/>
                        </a:lnSpc>
                        <a:spcBef>
                          <a:spcPts val="21"/>
                        </a:spcBef>
                        <a:tabLst/>
                      </a:pPr>
                      <a:r>
                        <a:rPr sz="29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某些已知事实匹配时，该产</a:t>
                      </a:r>
                      <a:r>
                        <a:rPr sz="29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生式就被激活，并把用它推</a:t>
                      </a:r>
                      <a:r>
                        <a:rPr sz="29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  </a:t>
                      </a:r>
                      <a:r>
                        <a:rPr sz="29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出的结论放入综合数据库中，作为后面推理的已知事实。</a:t>
                      </a:r>
                      <a:endParaRPr lang="KaiTi" altLang="KaiTi" sz="29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151764" algn="l" rtl="0" eaLnBrk="0">
                        <a:lnSpc>
                          <a:spcPct val="9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900" kern="0" spc="-80" dirty="0">
                          <a:solidFill>
                            <a:srgbClr val="0000FE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综合</a:t>
                      </a:r>
                      <a:r>
                        <a:rPr sz="2900" b="1" kern="0" spc="-80" dirty="0">
                          <a:solidFill>
                            <a:srgbClr val="0000FE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数据库的内容是在不断变化的，是动态的。</a:t>
                      </a:r>
                      <a:endParaRPr lang="KaiTi" altLang="KaiTi" sz="29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 rot="21600000">
            <a:off x="819161" y="6394475"/>
            <a:ext cx="9328174" cy="1263639"/>
            <a:chOff x="0" y="0"/>
            <a:chExt cx="9328174" cy="1263639"/>
          </a:xfrm>
        </p:grpSpPr>
        <p:pic>
          <p:nvPicPr>
            <p:cNvPr id="112" name="picture 1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6309" y="0"/>
              <a:ext cx="9283689" cy="1200120"/>
            </a:xfrm>
            <a:prstGeom prst="rect">
              <a:avLst/>
            </a:prstGeom>
          </p:spPr>
        </p:pic>
        <p:sp>
          <p:nvSpPr>
            <p:cNvPr id="114" name="textbox 114"/>
            <p:cNvSpPr/>
            <p:nvPr/>
          </p:nvSpPr>
          <p:spPr>
            <a:xfrm>
              <a:off x="107921" y="166944"/>
              <a:ext cx="9079230" cy="10179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3167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8000"/>
                </a:lnSpc>
                <a:tabLst/>
              </a:pPr>
              <a:r>
                <a:rPr sz="2900" kern="0" spc="-490" dirty="0">
                  <a:solidFill>
                    <a:srgbClr val="FF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■</a:t>
              </a:r>
              <a:r>
                <a:rPr sz="2900" kern="0" spc="1200" dirty="0">
                  <a:solidFill>
                    <a:srgbClr val="FF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2900" b="1" kern="0" spc="-49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推理机：</a:t>
              </a:r>
              <a:r>
                <a:rPr sz="2900" kern="0" spc="24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用来控制和协调规则库与综合数据库的</a:t>
              </a:r>
              <a:r>
                <a:rPr sz="2900" kern="0" spc="23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运</a:t>
              </a:r>
              <a:endParaRPr lang="KaiTi" altLang="KaiTi" sz="2900" dirty="0"/>
            </a:p>
            <a:p>
              <a:pPr marL="12700" algn="l" rtl="0" eaLnBrk="0">
                <a:lnSpc>
                  <a:spcPts val="4738"/>
                </a:lnSpc>
                <a:tabLst/>
              </a:pPr>
              <a:r>
                <a:rPr sz="2900" kern="0" spc="-1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行，包含了控制策略和推理方式。</a:t>
              </a:r>
              <a:endParaRPr lang="KaiTi" altLang="KaiTi" sz="2900" dirty="0"/>
            </a:p>
          </p:txBody>
        </p:sp>
        <p:pic>
          <p:nvPicPr>
            <p:cNvPr id="116" name="picture 1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1257296"/>
              <a:ext cx="9328174" cy="6350"/>
            </a:xfrm>
            <a:prstGeom prst="rect">
              <a:avLst/>
            </a:prstGeom>
          </p:spPr>
        </p:pic>
      </p:grpSp>
      <p:sp>
        <p:nvSpPr>
          <p:cNvPr id="118" name="textbox 118"/>
          <p:cNvSpPr/>
          <p:nvPr/>
        </p:nvSpPr>
        <p:spPr>
          <a:xfrm>
            <a:off x="882282" y="566604"/>
            <a:ext cx="7271384" cy="1295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265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8000"/>
              </a:lnSpc>
              <a:tabLst/>
            </a:pPr>
            <a:r>
              <a:rPr sz="4100" b="1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2.3.2产生式系统的基</a:t>
            </a:r>
            <a:r>
              <a:rPr sz="41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本结构</a:t>
            </a:r>
            <a:endParaRPr lang="KaiTi" altLang="KaiTi" sz="4100" dirty="0"/>
          </a:p>
          <a:p>
            <a:pPr marL="12700" algn="l" rtl="0" eaLnBrk="0">
              <a:lnSpc>
                <a:spcPts val="5672"/>
              </a:lnSpc>
              <a:tabLst/>
            </a:pPr>
            <a:r>
              <a:rPr sz="3300" b="1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2.综合数据库</a:t>
            </a:r>
            <a:endParaRPr lang="KaiTi" altLang="KaiTi" sz="3300" dirty="0"/>
          </a:p>
        </p:txBody>
      </p:sp>
      <p:sp>
        <p:nvSpPr>
          <p:cNvPr id="120" name="textbox 120"/>
          <p:cNvSpPr/>
          <p:nvPr/>
        </p:nvSpPr>
        <p:spPr>
          <a:xfrm>
            <a:off x="901213" y="5908670"/>
            <a:ext cx="1657350" cy="5187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4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300" b="1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3.推理机</a:t>
            </a:r>
            <a:endParaRPr lang="KaiTi" altLang="KaiTi" sz="3300" dirty="0"/>
          </a:p>
        </p:txBody>
      </p:sp>
      <p:sp>
        <p:nvSpPr>
          <p:cNvPr id="122" name="textbox 122"/>
          <p:cNvSpPr/>
          <p:nvPr/>
        </p:nvSpPr>
        <p:spPr>
          <a:xfrm>
            <a:off x="190521" y="7702072"/>
            <a:ext cx="654050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6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584427" y="5886485"/>
            <a:ext cx="2152688" cy="723889"/>
          </a:xfrm>
          <a:prstGeom prst="rect">
            <a:avLst/>
          </a:prstGeom>
        </p:spPr>
      </p:pic>
      <p:sp>
        <p:nvSpPr>
          <p:cNvPr id="126" name="textbox 126"/>
          <p:cNvSpPr/>
          <p:nvPr/>
        </p:nvSpPr>
        <p:spPr>
          <a:xfrm>
            <a:off x="311143" y="646617"/>
            <a:ext cx="9991725" cy="6446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674"/>
              </a:lnSpc>
              <a:tabLst/>
            </a:pPr>
            <a:endParaRPr lang="Arial" altLang="Arial" sz="100" dirty="0"/>
          </a:p>
          <a:p>
            <a:pPr marL="1345564" algn="l" rtl="0" eaLnBrk="0">
              <a:lnSpc>
                <a:spcPct val="100000"/>
              </a:lnSpc>
              <a:tabLst/>
            </a:pPr>
            <a:r>
              <a:rPr sz="5200" kern="0" spc="-7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200" dirty="0"/>
          </a:p>
          <a:p>
            <a:pPr algn="l" rtl="0" eaLnBrk="0">
              <a:lnSpc>
                <a:spcPct val="167000"/>
              </a:lnSpc>
              <a:tabLst/>
            </a:pPr>
            <a:endParaRPr lang="Arial" altLang="Arial" sz="1000" dirty="0"/>
          </a:p>
          <a:p>
            <a:pPr marL="374650" algn="l" rtl="0" eaLnBrk="0">
              <a:lnSpc>
                <a:spcPct val="88000"/>
              </a:lnSpc>
              <a:spcBef>
                <a:spcPts val="851"/>
              </a:spcBef>
              <a:tabLst/>
            </a:pPr>
            <a:r>
              <a:rPr sz="28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从结构上来看，语义网络一般由一些最基本的语义单元组</a:t>
            </a:r>
            <a:endParaRPr lang="KaiTi" altLang="KaiTi" sz="2800" dirty="0"/>
          </a:p>
          <a:p>
            <a:pPr marL="44450" indent="-31750" algn="l" rtl="0" eaLnBrk="0">
              <a:lnSpc>
                <a:spcPct val="128000"/>
              </a:lnSpc>
              <a:spcBef>
                <a:spcPts val="28"/>
              </a:spcBef>
              <a:tabLst/>
            </a:pPr>
            <a:r>
              <a:rPr sz="2800" kern="0" spc="3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成。这些最基本的语义单元被称为语义基元(基本语义联</a:t>
            </a:r>
            <a:r>
              <a:rPr sz="28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800" kern="0" spc="2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系),可用如下三元组来表示为</a:t>
            </a:r>
            <a:r>
              <a:rPr sz="2800" kern="0" spc="4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800" kern="0" spc="2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(节点1</a:t>
            </a:r>
            <a:r>
              <a:rPr sz="2800" kern="0" spc="2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,弧，节点2)</a:t>
            </a:r>
            <a:endParaRPr lang="KaiTi" altLang="KaiTi" sz="2800" dirty="0"/>
          </a:p>
          <a:p>
            <a:pPr algn="l" rtl="0" eaLnBrk="0">
              <a:lnSpc>
                <a:spcPct val="150000"/>
              </a:lnSpc>
              <a:tabLst/>
            </a:pPr>
            <a:endParaRPr lang="Arial" altLang="Arial" sz="1000" dirty="0"/>
          </a:p>
          <a:p>
            <a:pPr marL="100964" algn="l" rtl="0" eaLnBrk="0">
              <a:lnSpc>
                <a:spcPct val="97000"/>
              </a:lnSpc>
              <a:spcBef>
                <a:spcPts val="841"/>
              </a:spcBef>
              <a:tabLst/>
            </a:pPr>
            <a:r>
              <a:rPr sz="28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可用如图2.3所示的有向图来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表示。其中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2800" kern="0" spc="-4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800" kern="0" spc="-8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分别代表节点，</a:t>
            </a:r>
            <a:endParaRPr lang="KaiTi" altLang="KaiTi" sz="2800" dirty="0"/>
          </a:p>
          <a:p>
            <a:pPr marL="113664" algn="l" rtl="0" eaLnBrk="0">
              <a:lnSpc>
                <a:spcPct val="98000"/>
              </a:lnSpc>
              <a:spcBef>
                <a:spcPts val="1397"/>
              </a:spcBef>
              <a:tabLst/>
            </a:pP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而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则表示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之间的某种语义联系(语义关系)</a:t>
            </a:r>
            <a:r>
              <a:rPr sz="2800" kern="0" spc="-4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800" dirty="0"/>
          </a:p>
          <a:p>
            <a:pPr marL="127000" algn="l" rtl="0" eaLnBrk="0">
              <a:lnSpc>
                <a:spcPct val="97000"/>
              </a:lnSpc>
              <a:spcBef>
                <a:spcPts val="1202"/>
              </a:spcBef>
              <a:tabLst/>
            </a:pPr>
            <a:r>
              <a:rPr sz="2800" kern="0" spc="14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当把多个语义基元用相应的语义联系关联在一起的时候，就</a:t>
            </a:r>
            <a:endParaRPr lang="KaiTi" altLang="KaiTi" sz="280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marL="2437764" algn="l" rtl="0" eaLnBrk="0">
              <a:lnSpc>
                <a:spcPts val="1905"/>
              </a:lnSpc>
              <a:spcBef>
                <a:spcPts val="318"/>
              </a:spcBef>
              <a:tabLst/>
            </a:pPr>
            <a:r>
              <a:rPr sz="1600" kern="0" spc="0" baseline="-5243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600" kern="0" spc="0" baseline="66377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</a:t>
            </a: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600" kern="0" spc="0" baseline="-8499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</a:t>
            </a:r>
            <a:endParaRPr lang="Times New Roman" altLang="Times New Roman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300" dirty="0"/>
          </a:p>
          <a:p>
            <a:pPr marL="2470150" algn="l" rtl="0" eaLnBrk="0">
              <a:lnSpc>
                <a:spcPts val="1879"/>
              </a:lnSpc>
              <a:spcBef>
                <a:spcPts val="3"/>
              </a:spcBef>
              <a:tabLst/>
            </a:pP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图2.3语义基元结构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             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图2.4语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义网络结构</a:t>
            </a:r>
            <a:endParaRPr lang="KaiTi" altLang="KaiTi" sz="1500" dirty="0"/>
          </a:p>
        </p:txBody>
      </p:sp>
      <p:pic>
        <p:nvPicPr>
          <p:cNvPr id="128" name="picture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315209" y="5562636"/>
            <a:ext cx="2209791" cy="1136601"/>
          </a:xfrm>
          <a:prstGeom prst="rect">
            <a:avLst/>
          </a:prstGeom>
        </p:spPr>
      </p:pic>
      <p:sp>
        <p:nvSpPr>
          <p:cNvPr id="130" name="textbox 130"/>
          <p:cNvSpPr/>
          <p:nvPr/>
        </p:nvSpPr>
        <p:spPr>
          <a:xfrm>
            <a:off x="380971" y="5304984"/>
            <a:ext cx="5966459" cy="402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32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8000"/>
              </a:lnSpc>
              <a:tabLst/>
            </a:pP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形成了一个语义网络。如图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2.4所示。</a:t>
            </a:r>
            <a:endParaRPr lang="KaiTi" altLang="KaiTi" sz="2800" dirty="0"/>
          </a:p>
        </p:txBody>
      </p:sp>
      <p:sp>
        <p:nvSpPr>
          <p:cNvPr id="132" name="textbox 132"/>
          <p:cNvSpPr/>
          <p:nvPr/>
        </p:nvSpPr>
        <p:spPr>
          <a:xfrm>
            <a:off x="127003" y="7713777"/>
            <a:ext cx="677544" cy="2178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8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300" dirty="0"/>
          </a:p>
        </p:txBody>
      </p:sp>
      <p:sp>
        <p:nvSpPr>
          <p:cNvPr id="134" name="textbox 134"/>
          <p:cNvSpPr/>
          <p:nvPr/>
        </p:nvSpPr>
        <p:spPr>
          <a:xfrm>
            <a:off x="9709143" y="7676501"/>
            <a:ext cx="138429" cy="1454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7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0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15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6"/>
          <p:cNvSpPr/>
          <p:nvPr/>
        </p:nvSpPr>
        <p:spPr>
          <a:xfrm>
            <a:off x="977876" y="621879"/>
            <a:ext cx="9147175" cy="6095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347"/>
              </a:lnSpc>
              <a:tabLst/>
            </a:pPr>
            <a:endParaRPr lang="Arial" altLang="Arial" sz="100" dirty="0"/>
          </a:p>
          <a:p>
            <a:pPr marL="666750" algn="l" rtl="0" eaLnBrk="0">
              <a:lnSpc>
                <a:spcPct val="100000"/>
              </a:lnSpc>
              <a:tabLst/>
            </a:pPr>
            <a:r>
              <a:rPr sz="5300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</a:t>
            </a:r>
            <a:r>
              <a:rPr sz="53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法</a:t>
            </a:r>
            <a:endParaRPr lang="KaiTi" altLang="KaiTi" sz="5300" dirty="0"/>
          </a:p>
          <a:p>
            <a:pPr marL="177800" algn="l" rtl="0" eaLnBrk="0">
              <a:lnSpc>
                <a:spcPct val="98000"/>
              </a:lnSpc>
              <a:spcBef>
                <a:spcPts val="1861"/>
              </a:spcBef>
              <a:tabLst/>
            </a:pPr>
            <a:r>
              <a:rPr sz="32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2.4.2语义网络的</a:t>
            </a:r>
            <a:r>
              <a:rPr sz="32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基本语义联系</a:t>
            </a:r>
            <a:endParaRPr lang="KaiTi" altLang="KaiTi" sz="3200" dirty="0"/>
          </a:p>
          <a:p>
            <a:pPr marL="761365" algn="l" rtl="0" eaLnBrk="0">
              <a:lnSpc>
                <a:spcPct val="95000"/>
              </a:lnSpc>
              <a:spcBef>
                <a:spcPts val="1062"/>
              </a:spcBef>
              <a:tabLst/>
            </a:pPr>
            <a:r>
              <a:rPr sz="3300" kern="0" spc="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1.</a:t>
            </a:r>
            <a:r>
              <a:rPr sz="3200" kern="0" spc="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类属关系</a:t>
            </a:r>
            <a:endParaRPr lang="KaiTi" altLang="KaiTi" sz="3200" dirty="0"/>
          </a:p>
          <a:p>
            <a:pPr algn="l" rtl="0" eaLnBrk="0">
              <a:lnSpc>
                <a:spcPct val="155000"/>
              </a:lnSpc>
              <a:tabLst/>
            </a:pPr>
            <a:endParaRPr lang="Arial" altLang="Arial" sz="1000" dirty="0"/>
          </a:p>
          <a:p>
            <a:pPr marL="755650" algn="l" rtl="0" eaLnBrk="0">
              <a:lnSpc>
                <a:spcPct val="88000"/>
              </a:lnSpc>
              <a:spcBef>
                <a:spcPts val="818"/>
              </a:spcBef>
              <a:tabLst/>
            </a:pPr>
            <a:r>
              <a:rPr sz="2700" kern="0" spc="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类属关系是指具体有共</a:t>
            </a:r>
            <a:r>
              <a:rPr sz="2700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同属性的不同事物间的分类</a:t>
            </a:r>
            <a:endParaRPr lang="KaiTi" altLang="KaiTi" sz="2700" dirty="0"/>
          </a:p>
          <a:p>
            <a:pPr marL="19050" indent="5714" algn="l" rtl="0" eaLnBrk="0">
              <a:lnSpc>
                <a:spcPct val="157000"/>
              </a:lnSpc>
              <a:spcBef>
                <a:spcPts val="65"/>
              </a:spcBef>
              <a:tabLst/>
            </a:pPr>
            <a:r>
              <a:rPr sz="2700" kern="0" spc="3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关系、成员关系或实例关系，它体现的是“具体与抽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象”、</a:t>
            </a:r>
            <a:r>
              <a:rPr sz="2700" kern="0" spc="7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“个体与集体”的层次分类。其直观意义是“是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一个”,“是一种”,“是一只”</a:t>
            </a:r>
            <a:r>
              <a:rPr sz="2700" kern="0" spc="-9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.....</a:t>
            </a:r>
            <a:r>
              <a:rPr sz="2700" kern="0" spc="-8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。在类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属关系中，</a:t>
            </a:r>
            <a:endParaRPr lang="KaiTi" altLang="KaiTi" sz="27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821"/>
              </a:spcBef>
              <a:tabLst/>
            </a:pPr>
            <a:r>
              <a:rPr sz="2700" kern="0" spc="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其一个最主要特征是属性的继承性，处在具体</a:t>
            </a:r>
            <a:r>
              <a:rPr sz="2700" kern="0" spc="19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层的结点</a:t>
            </a:r>
            <a:endParaRPr lang="KaiTi" altLang="KaiTi" sz="27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400" dirty="0"/>
          </a:p>
          <a:p>
            <a:pPr algn="l" rtl="0" eaLnBrk="0">
              <a:lnSpc>
                <a:spcPct val="11108"/>
              </a:lnSpc>
              <a:tabLst/>
            </a:pPr>
            <a:endParaRPr lang="Arial" altLang="Arial" sz="100" dirty="0"/>
          </a:p>
          <a:p>
            <a:pPr marL="19050" algn="l" rtl="0" eaLnBrk="0">
              <a:lnSpc>
                <a:spcPct val="99000"/>
              </a:lnSpc>
              <a:tabLst/>
            </a:pP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可以继承抽象层结点的所有属性。</a:t>
            </a:r>
            <a:endParaRPr lang="KaiTi" altLang="KaiTi" sz="2700" dirty="0"/>
          </a:p>
        </p:txBody>
      </p:sp>
      <p:sp>
        <p:nvSpPr>
          <p:cNvPr id="138" name="textbox 138"/>
          <p:cNvSpPr/>
          <p:nvPr/>
        </p:nvSpPr>
        <p:spPr>
          <a:xfrm>
            <a:off x="139728" y="7732864"/>
            <a:ext cx="677544" cy="2178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8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40"/>
          <p:cNvSpPr/>
          <p:nvPr/>
        </p:nvSpPr>
        <p:spPr>
          <a:xfrm>
            <a:off x="596870" y="407771"/>
            <a:ext cx="9096375" cy="3087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056639" algn="l" rtl="0" eaLnBrk="0">
              <a:lnSpc>
                <a:spcPts val="6032"/>
              </a:lnSpc>
              <a:tabLst/>
            </a:pPr>
            <a:r>
              <a:rPr sz="50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000" dirty="0"/>
          </a:p>
          <a:p>
            <a:pPr marL="113664" algn="l" rtl="0" eaLnBrk="0">
              <a:lnSpc>
                <a:spcPct val="96000"/>
              </a:lnSpc>
              <a:spcBef>
                <a:spcPts val="20"/>
              </a:spcBef>
              <a:tabLst/>
            </a:pPr>
            <a:r>
              <a:rPr sz="3200" b="1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2.4.2</a:t>
            </a:r>
            <a:r>
              <a:rPr sz="3200" b="1" kern="0" spc="7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语义网络的基</a:t>
            </a:r>
            <a:r>
              <a:rPr sz="3200" b="1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本语义联</a:t>
            </a:r>
            <a:r>
              <a:rPr sz="32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系</a:t>
            </a:r>
            <a:endParaRPr lang="KaiTi" altLang="KaiTi" sz="32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8000"/>
              </a:lnSpc>
              <a:spcBef>
                <a:spcPts val="812"/>
              </a:spcBef>
              <a:tabLst/>
            </a:pPr>
            <a:r>
              <a:rPr sz="2700" kern="0" spc="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AKO</a:t>
            </a:r>
            <a:r>
              <a:rPr sz="2700" kern="0" spc="1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(A-</a:t>
            </a:r>
            <a:r>
              <a:rPr sz="2700" kern="0" spc="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Kind</a:t>
            </a:r>
            <a:r>
              <a:rPr sz="2700" kern="0" spc="1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</a:t>
            </a:r>
            <a:r>
              <a:rPr sz="2700" kern="0" spc="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of</a:t>
            </a:r>
            <a:r>
              <a:rPr sz="2700" kern="0" spc="1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 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:表示一个事物是另一个事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物的一种类型。</a:t>
            </a:r>
            <a:endParaRPr lang="KaiTi" altLang="KaiTi" sz="2700" dirty="0"/>
          </a:p>
          <a:p>
            <a:pPr marL="12700" algn="l" rtl="0" eaLnBrk="0">
              <a:lnSpc>
                <a:spcPct val="145000"/>
              </a:lnSpc>
              <a:spcBef>
                <a:spcPts val="41"/>
              </a:spcBef>
              <a:tabLst/>
            </a:pPr>
            <a:r>
              <a:rPr sz="2700" kern="0" spc="-1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AMO(A-Memb</a:t>
            </a:r>
            <a:r>
              <a:rPr sz="2700" kern="0" spc="-2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er-of)</a:t>
            </a:r>
            <a:r>
              <a:rPr sz="2700" kern="0" spc="17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7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:表示一个事物是另一个事物的成员。</a:t>
            </a:r>
            <a:r>
              <a:rPr sz="27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ISA</a:t>
            </a:r>
            <a:r>
              <a:rPr sz="2700" kern="0" spc="4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700" kern="0" spc="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sz="2700" kern="0" spc="4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-a)</a:t>
            </a:r>
            <a:r>
              <a:rPr sz="2700" kern="0" spc="26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:表示一个事物是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另一个事物的实例。</a:t>
            </a:r>
            <a:endParaRPr lang="KaiTi" altLang="KaiTi" sz="2700" dirty="0"/>
          </a:p>
        </p:txBody>
      </p:sp>
      <p:grpSp>
        <p:nvGrpSpPr>
          <p:cNvPr id="8" name="group 8"/>
          <p:cNvGrpSpPr/>
          <p:nvPr/>
        </p:nvGrpSpPr>
        <p:grpSpPr>
          <a:xfrm rot="21600000">
            <a:off x="57150" y="3575027"/>
            <a:ext cx="6851688" cy="3143298"/>
            <a:chOff x="0" y="0"/>
            <a:chExt cx="6851688" cy="3143298"/>
          </a:xfrm>
        </p:grpSpPr>
        <p:pic>
          <p:nvPicPr>
            <p:cNvPr id="142" name="picture 1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6851688" cy="3143298"/>
            </a:xfrm>
            <a:prstGeom prst="rect">
              <a:avLst/>
            </a:prstGeom>
          </p:spPr>
        </p:pic>
        <p:sp>
          <p:nvSpPr>
            <p:cNvPr id="144" name="textbox 144"/>
            <p:cNvSpPr/>
            <p:nvPr/>
          </p:nvSpPr>
          <p:spPr>
            <a:xfrm>
              <a:off x="1638254" y="196939"/>
              <a:ext cx="4377690" cy="27806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366"/>
                </a:lnSpc>
                <a:tabLst/>
              </a:pPr>
              <a:endParaRPr lang="Arial" altLang="Arial" sz="100" dirty="0"/>
            </a:p>
            <a:p>
              <a:pPr marL="1558289" algn="l" rtl="0" eaLnBrk="0">
                <a:lnSpc>
                  <a:spcPct val="95000"/>
                </a:lnSpc>
                <a:tabLst/>
              </a:pPr>
              <a:r>
                <a:rPr sz="1700" b="1" kern="0" spc="-4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动物</a:t>
              </a:r>
              <a:endParaRPr lang="SimSun" altLang="SimSun" sz="1700" dirty="0"/>
            </a:p>
            <a:p>
              <a:pPr algn="l" rtl="0" eaLnBrk="0">
                <a:lnSpc>
                  <a:spcPct val="13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38000"/>
                </a:lnSpc>
                <a:tabLst/>
              </a:pPr>
              <a:endParaRPr lang="Arial" altLang="Arial" sz="1000" dirty="0"/>
            </a:p>
            <a:p>
              <a:pPr algn="r" rtl="0" eaLnBrk="0">
                <a:lnSpc>
                  <a:spcPct val="66000"/>
                </a:lnSpc>
                <a:spcBef>
                  <a:spcPts val="521"/>
                </a:spcBef>
                <a:tabLst/>
              </a:pPr>
              <a:r>
                <a:rPr sz="1700" kern="0" spc="-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AKO</a:t>
              </a:r>
              <a:endParaRPr lang="Times New Roman" altLang="Times New Roman" sz="1700" dirty="0"/>
            </a:p>
            <a:p>
              <a:pPr marL="12700" algn="l" rtl="0" eaLnBrk="0">
                <a:lnSpc>
                  <a:spcPct val="77000"/>
                </a:lnSpc>
                <a:spcBef>
                  <a:spcPts val="3"/>
                </a:spcBef>
                <a:tabLst/>
              </a:pPr>
              <a:r>
                <a:rPr sz="1700" kern="0" spc="-5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AKO</a:t>
              </a:r>
              <a:endParaRPr lang="Times New Roman" altLang="Times New Roman" sz="1700" dirty="0"/>
            </a:p>
            <a:p>
              <a:pPr marL="3361690" algn="l" rtl="0" eaLnBrk="0">
                <a:lnSpc>
                  <a:spcPct val="95000"/>
                </a:lnSpc>
                <a:spcBef>
                  <a:spcPts val="1158"/>
                </a:spcBef>
                <a:tabLst/>
              </a:pPr>
              <a:r>
                <a:rPr sz="1700" b="1" kern="0" spc="-10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鸟类动物</a:t>
              </a:r>
              <a:endParaRPr lang="SimSun" altLang="SimSun" sz="1700" dirty="0"/>
            </a:p>
            <a:p>
              <a:pPr algn="l" rtl="0" eaLnBrk="0">
                <a:lnSpc>
                  <a:spcPct val="12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0000"/>
                </a:lnSpc>
                <a:tabLst/>
              </a:pPr>
              <a:endParaRPr lang="Arial" altLang="Arial" sz="1000" dirty="0"/>
            </a:p>
            <a:p>
              <a:pPr marL="2787650" algn="l" rtl="0" eaLnBrk="0">
                <a:lnSpc>
                  <a:spcPct val="77000"/>
                </a:lnSpc>
                <a:spcBef>
                  <a:spcPts val="515"/>
                </a:spcBef>
                <a:tabLst/>
              </a:pPr>
              <a:r>
                <a:rPr sz="1700" kern="0" spc="-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AKO</a:t>
              </a:r>
              <a:endParaRPr lang="Times New Roman" altLang="Times New Roman" sz="1700" dirty="0"/>
            </a:p>
            <a:p>
              <a:pPr algn="l" rtl="0" eaLnBrk="0">
                <a:lnSpc>
                  <a:spcPct val="100000"/>
                </a:lnSpc>
                <a:tabLst/>
              </a:pPr>
              <a:endParaRPr lang="Arial" altLang="Arial" sz="1300" dirty="0"/>
            </a:p>
            <a:p>
              <a:pPr algn="l" rtl="0" eaLnBrk="0">
                <a:lnSpc>
                  <a:spcPct val="9182"/>
                </a:lnSpc>
                <a:tabLst/>
              </a:pPr>
              <a:endParaRPr lang="Arial" altLang="Arial" sz="100" dirty="0"/>
            </a:p>
            <a:p>
              <a:pPr marL="2536189" algn="l" rtl="0" eaLnBrk="0">
                <a:lnSpc>
                  <a:spcPct val="95000"/>
                </a:lnSpc>
                <a:tabLst/>
              </a:pPr>
              <a:r>
                <a:rPr sz="1700" b="1" kern="0" spc="-4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鸵鸟</a:t>
              </a:r>
              <a:endParaRPr lang="SimSun" altLang="SimSun" sz="1700" dirty="0"/>
            </a:p>
          </p:txBody>
        </p:sp>
      </p:grpSp>
      <p:pic>
        <p:nvPicPr>
          <p:cNvPr id="146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200876" y="4768811"/>
            <a:ext cx="3416327" cy="1930425"/>
          </a:xfrm>
          <a:prstGeom prst="rect">
            <a:avLst/>
          </a:prstGeom>
        </p:spPr>
      </p:pic>
      <p:sp>
        <p:nvSpPr>
          <p:cNvPr id="148" name="textbox 148"/>
          <p:cNvSpPr/>
          <p:nvPr/>
        </p:nvSpPr>
        <p:spPr>
          <a:xfrm>
            <a:off x="7664460" y="4971761"/>
            <a:ext cx="1508125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1440"/>
              </a:lnSpc>
              <a:tabLst/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ISA</a:t>
            </a:r>
            <a:endParaRPr lang="Times New Roman" altLang="Times New Roman" sz="2000" dirty="0"/>
          </a:p>
          <a:p>
            <a:pPr marL="12700" algn="l" rtl="0" eaLnBrk="0">
              <a:lnSpc>
                <a:spcPct val="95000"/>
              </a:lnSpc>
              <a:spcBef>
                <a:spcPts val="16"/>
              </a:spcBef>
              <a:tabLst/>
            </a:pP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张</a:t>
            </a:r>
            <a:r>
              <a:rPr sz="1700" kern="0" spc="-2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-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</a:t>
            </a:r>
            <a:endParaRPr lang="SimSun" altLang="SimSun" sz="1700" dirty="0"/>
          </a:p>
        </p:txBody>
      </p:sp>
      <p:sp>
        <p:nvSpPr>
          <p:cNvPr id="150" name="textbox 150"/>
          <p:cNvSpPr/>
          <p:nvPr/>
        </p:nvSpPr>
        <p:spPr>
          <a:xfrm>
            <a:off x="2530437" y="6849371"/>
            <a:ext cx="1786254" cy="274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76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图</a:t>
            </a:r>
            <a:r>
              <a:rPr sz="1700" kern="0" spc="-42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r>
              <a:rPr sz="1700" b="1" kern="0" spc="3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b="1" kern="0" spc="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关系实例</a:t>
            </a:r>
            <a:endParaRPr lang="FangSong" altLang="FangSong" sz="1700" dirty="0"/>
          </a:p>
        </p:txBody>
      </p:sp>
      <p:sp>
        <p:nvSpPr>
          <p:cNvPr id="152" name="textbox 152"/>
          <p:cNvSpPr/>
          <p:nvPr/>
        </p:nvSpPr>
        <p:spPr>
          <a:xfrm>
            <a:off x="8169175" y="6862043"/>
            <a:ext cx="1652904" cy="274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76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图</a:t>
            </a:r>
            <a:r>
              <a:rPr sz="1700" kern="0" spc="-25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ISA</a:t>
            </a:r>
            <a:r>
              <a:rPr sz="1700" b="1" kern="0" spc="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700" b="1" kern="0" spc="6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关系实例</a:t>
            </a:r>
            <a:endParaRPr lang="FangSong" altLang="FangSong" sz="1700" dirty="0"/>
          </a:p>
        </p:txBody>
      </p:sp>
      <p:sp>
        <p:nvSpPr>
          <p:cNvPr id="154" name="textbox 154"/>
          <p:cNvSpPr/>
          <p:nvPr/>
        </p:nvSpPr>
        <p:spPr>
          <a:xfrm>
            <a:off x="2016085" y="5925587"/>
            <a:ext cx="664209" cy="6140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74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7000"/>
              </a:lnSpc>
              <a:tabLst/>
            </a:pPr>
            <a:r>
              <a:rPr sz="1700" b="1" kern="0" spc="-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endParaRPr lang="Times New Roman" altLang="Times New Roman" sz="17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900" dirty="0"/>
          </a:p>
          <a:p>
            <a:pPr algn="l" rtl="0" eaLnBrk="0">
              <a:lnSpc>
                <a:spcPct val="693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长颈鹿</a:t>
            </a:r>
            <a:endParaRPr lang="SimSun" altLang="SimSun" sz="1700" dirty="0"/>
          </a:p>
        </p:txBody>
      </p:sp>
      <p:sp>
        <p:nvSpPr>
          <p:cNvPr id="156" name="textbox 156"/>
          <p:cNvSpPr/>
          <p:nvPr/>
        </p:nvSpPr>
        <p:spPr>
          <a:xfrm>
            <a:off x="3054321" y="5919251"/>
            <a:ext cx="499744" cy="6362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endParaRPr lang="Times New Roman" altLang="Times New Roman" sz="17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945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5000"/>
              </a:lnSpc>
              <a:tabLst/>
            </a:pPr>
            <a:r>
              <a:rPr sz="17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斑马</a:t>
            </a:r>
            <a:endParaRPr lang="SimSun" altLang="SimSun" sz="1700" dirty="0"/>
          </a:p>
        </p:txBody>
      </p:sp>
      <p:sp>
        <p:nvSpPr>
          <p:cNvPr id="158" name="textbox 158"/>
          <p:cNvSpPr/>
          <p:nvPr/>
        </p:nvSpPr>
        <p:spPr>
          <a:xfrm>
            <a:off x="1285833" y="5029270"/>
            <a:ext cx="875030" cy="272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36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哺乳动物</a:t>
            </a:r>
            <a:endParaRPr lang="SimSun" altLang="SimSun" sz="1700" dirty="0"/>
          </a:p>
        </p:txBody>
      </p:sp>
      <p:sp>
        <p:nvSpPr>
          <p:cNvPr id="160" name="textbox 160"/>
          <p:cNvSpPr/>
          <p:nvPr/>
        </p:nvSpPr>
        <p:spPr>
          <a:xfrm>
            <a:off x="7600941" y="6124421"/>
            <a:ext cx="578484" cy="317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37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2000" kern="0" spc="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李四</a:t>
            </a:r>
            <a:endParaRPr lang="SimHei" altLang="SimHei" sz="2000" dirty="0"/>
          </a:p>
        </p:txBody>
      </p:sp>
      <p:sp>
        <p:nvSpPr>
          <p:cNvPr id="162" name="textbox 162"/>
          <p:cNvSpPr/>
          <p:nvPr/>
        </p:nvSpPr>
        <p:spPr>
          <a:xfrm>
            <a:off x="9861525" y="5109203"/>
            <a:ext cx="520700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21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教师</a:t>
            </a:r>
            <a:endParaRPr lang="SimSun" altLang="SimSun" sz="2000" dirty="0"/>
          </a:p>
        </p:txBody>
      </p:sp>
      <p:sp>
        <p:nvSpPr>
          <p:cNvPr id="164" name="textbox 164"/>
          <p:cNvSpPr/>
          <p:nvPr/>
        </p:nvSpPr>
        <p:spPr>
          <a:xfrm>
            <a:off x="146037" y="7738273"/>
            <a:ext cx="788669" cy="229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81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700" dirty="0"/>
          </a:p>
        </p:txBody>
      </p:sp>
      <p:sp>
        <p:nvSpPr>
          <p:cNvPr id="166" name="textbox 166"/>
          <p:cNvSpPr/>
          <p:nvPr/>
        </p:nvSpPr>
        <p:spPr>
          <a:xfrm>
            <a:off x="5229130" y="6280237"/>
            <a:ext cx="465455" cy="272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3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企鹅</a:t>
            </a:r>
            <a:endParaRPr lang="SimSun" altLang="SimSun" sz="1700" dirty="0"/>
          </a:p>
        </p:txBody>
      </p:sp>
      <p:sp>
        <p:nvSpPr>
          <p:cNvPr id="168" name="textbox 168"/>
          <p:cNvSpPr/>
          <p:nvPr/>
        </p:nvSpPr>
        <p:spPr>
          <a:xfrm>
            <a:off x="6222989" y="6284188"/>
            <a:ext cx="450215" cy="273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9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海燕</a:t>
            </a:r>
            <a:endParaRPr lang="SimSun" altLang="SimSun" sz="1700" dirty="0"/>
          </a:p>
        </p:txBody>
      </p:sp>
      <p:sp>
        <p:nvSpPr>
          <p:cNvPr id="170" name="textbox 170"/>
          <p:cNvSpPr/>
          <p:nvPr/>
        </p:nvSpPr>
        <p:spPr>
          <a:xfrm>
            <a:off x="244402" y="6279374"/>
            <a:ext cx="450215" cy="271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3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700" b="1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猎豹</a:t>
            </a:r>
            <a:endParaRPr lang="SimSun" altLang="SimSun" sz="1700" dirty="0"/>
          </a:p>
        </p:txBody>
      </p:sp>
      <p:sp>
        <p:nvSpPr>
          <p:cNvPr id="172" name="textbox 172"/>
          <p:cNvSpPr/>
          <p:nvPr/>
        </p:nvSpPr>
        <p:spPr>
          <a:xfrm>
            <a:off x="1114310" y="6265974"/>
            <a:ext cx="445769" cy="270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29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1700" b="1" kern="0" spc="-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老虎</a:t>
            </a:r>
            <a:endParaRPr lang="SimSun" altLang="SimSun" sz="1700" dirty="0"/>
          </a:p>
        </p:txBody>
      </p:sp>
      <p:sp>
        <p:nvSpPr>
          <p:cNvPr id="174" name="textbox 174"/>
          <p:cNvSpPr/>
          <p:nvPr/>
        </p:nvSpPr>
        <p:spPr>
          <a:xfrm>
            <a:off x="5454668" y="5881156"/>
            <a:ext cx="491490" cy="225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endParaRPr lang="Times New Roman" altLang="Times New Roman" sz="1700" dirty="0"/>
          </a:p>
        </p:txBody>
      </p:sp>
      <p:sp>
        <p:nvSpPr>
          <p:cNvPr id="176" name="textbox 176"/>
          <p:cNvSpPr/>
          <p:nvPr/>
        </p:nvSpPr>
        <p:spPr>
          <a:xfrm>
            <a:off x="450799" y="5919251"/>
            <a:ext cx="491490" cy="225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endParaRPr lang="Times New Roman" altLang="Times New Roman" sz="1700" dirty="0"/>
          </a:p>
        </p:txBody>
      </p:sp>
      <p:sp>
        <p:nvSpPr>
          <p:cNvPr id="178" name="textbox 178"/>
          <p:cNvSpPr/>
          <p:nvPr/>
        </p:nvSpPr>
        <p:spPr>
          <a:xfrm>
            <a:off x="1327123" y="5906579"/>
            <a:ext cx="491490" cy="225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endParaRPr lang="Times New Roman" altLang="Times New Roman" sz="1700" dirty="0"/>
          </a:p>
        </p:txBody>
      </p:sp>
      <p:sp>
        <p:nvSpPr>
          <p:cNvPr id="180" name="textbox 180"/>
          <p:cNvSpPr/>
          <p:nvPr/>
        </p:nvSpPr>
        <p:spPr>
          <a:xfrm>
            <a:off x="6426164" y="5912915"/>
            <a:ext cx="479425" cy="225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AKC</a:t>
            </a:r>
            <a:endParaRPr lang="Times New Roman" altLang="Times New Roman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box 182"/>
          <p:cNvSpPr/>
          <p:nvPr/>
        </p:nvSpPr>
        <p:spPr>
          <a:xfrm>
            <a:off x="152453" y="297003"/>
            <a:ext cx="10045700" cy="7644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485264" algn="l" rtl="0" eaLnBrk="0">
              <a:lnSpc>
                <a:spcPts val="6151"/>
              </a:lnSpc>
              <a:tabLst/>
            </a:pPr>
            <a:r>
              <a:rPr sz="51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100" dirty="0"/>
          </a:p>
          <a:p>
            <a:pPr marL="786765" algn="l" rtl="0" eaLnBrk="0">
              <a:lnSpc>
                <a:spcPct val="96000"/>
              </a:lnSpc>
              <a:spcBef>
                <a:spcPts val="1380"/>
              </a:spcBef>
              <a:tabLst/>
            </a:pPr>
            <a:r>
              <a:rPr sz="32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2.4.2语义网络的基本语义联系</a:t>
            </a:r>
            <a:endParaRPr lang="KaiTi" altLang="KaiTi" sz="3200" dirty="0"/>
          </a:p>
          <a:p>
            <a:pPr algn="l" rtl="0" eaLnBrk="0">
              <a:lnSpc>
                <a:spcPct val="168000"/>
              </a:lnSpc>
              <a:tabLst/>
            </a:pPr>
            <a:endParaRPr lang="Arial" altLang="Arial" sz="1000" dirty="0"/>
          </a:p>
          <a:p>
            <a:pPr marL="818514" algn="l" rtl="0" eaLnBrk="0">
              <a:lnSpc>
                <a:spcPct val="96000"/>
              </a:lnSpc>
              <a:spcBef>
                <a:spcPts val="1000"/>
              </a:spcBef>
              <a:tabLst/>
            </a:pPr>
            <a:r>
              <a:rPr sz="3300" kern="0" spc="-3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2.包含关系</a:t>
            </a:r>
            <a:endParaRPr lang="KaiTi" altLang="KaiTi" sz="3300" dirty="0"/>
          </a:p>
          <a:p>
            <a:pPr marL="786765" algn="l" rtl="0" eaLnBrk="0">
              <a:lnSpc>
                <a:spcPct val="87000"/>
              </a:lnSpc>
              <a:spcBef>
                <a:spcPts val="723"/>
              </a:spcBef>
              <a:tabLst/>
            </a:pP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包含关系也称为聚集关系，是指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具有组织或结构特征的“部</a:t>
            </a:r>
            <a:endParaRPr lang="KaiTi" altLang="KaiTi" sz="2700" dirty="0"/>
          </a:p>
          <a:p>
            <a:pPr marL="399415" algn="l" rtl="0" eaLnBrk="0">
              <a:lnSpc>
                <a:spcPts val="4500"/>
              </a:lnSpc>
              <a:tabLst/>
            </a:pP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分与整体”之间的关系，它和类属关系的最主要的区别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就是包</a:t>
            </a:r>
            <a:endParaRPr lang="KaiTi" altLang="KaiTi" sz="2700" dirty="0"/>
          </a:p>
          <a:p>
            <a:pPr marL="412115" algn="l" rtl="0" eaLnBrk="0">
              <a:lnSpc>
                <a:spcPct val="96000"/>
              </a:lnSpc>
              <a:spcBef>
                <a:spcPts val="1594"/>
              </a:spcBef>
              <a:tabLst/>
            </a:pPr>
            <a:r>
              <a:rPr sz="2700" kern="0" spc="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含关系一般不具备属性的继承性。常用的包</a:t>
            </a:r>
            <a:r>
              <a:rPr sz="2700" kern="0" spc="2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含关系的有：</a:t>
            </a:r>
            <a:endParaRPr lang="KaiTi" altLang="KaiTi" sz="2700" dirty="0"/>
          </a:p>
          <a:p>
            <a:pPr marL="361315" algn="l" rtl="0" eaLnBrk="0">
              <a:lnSpc>
                <a:spcPct val="87000"/>
              </a:lnSpc>
              <a:spcBef>
                <a:spcPts val="1058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Part</a:t>
            </a: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Member</a:t>
            </a: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     </a:t>
            </a: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表示一个事物是另一个事物的一部分。</a:t>
            </a:r>
            <a:endParaRPr lang="KaiTi" altLang="KaiTi" sz="2700" dirty="0"/>
          </a:p>
          <a:p>
            <a:pPr marL="412115" indent="-31750" algn="l" rtl="0" eaLnBrk="0">
              <a:lnSpc>
                <a:spcPct val="140000"/>
              </a:lnSpc>
              <a:spcBef>
                <a:spcPts val="17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Part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联系不具备属性的继承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性。例如，“轮胎是汽车的一部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分”其语义网络表示如图2.7所示。</a:t>
            </a:r>
            <a:endParaRPr lang="KaiTi" altLang="KaiTi" sz="27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marL="3930015" algn="l" rtl="0" eaLnBrk="0">
              <a:lnSpc>
                <a:spcPct val="96000"/>
              </a:lnSpc>
              <a:spcBef>
                <a:spcPts val="577"/>
              </a:spcBef>
              <a:tabLst/>
            </a:pPr>
            <a:r>
              <a:rPr sz="19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图2.7包含关系实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</a:t>
            </a:r>
            <a:endParaRPr lang="KaiTi" altLang="KaiTi" sz="19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200" dirty="0"/>
          </a:p>
        </p:txBody>
      </p:sp>
      <p:sp>
        <p:nvSpPr>
          <p:cNvPr id="184" name="rect"/>
          <p:cNvSpPr/>
          <p:nvPr/>
        </p:nvSpPr>
        <p:spPr>
          <a:xfrm>
            <a:off x="6159553" y="6045202"/>
            <a:ext cx="952460" cy="6336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186" name="table 186"/>
          <p:cNvGraphicFramePr>
            <a:graphicFrameLocks noGrp="1"/>
          </p:cNvGraphicFramePr>
          <p:nvPr/>
        </p:nvGraphicFramePr>
        <p:xfrm>
          <a:off x="3441717" y="6019778"/>
          <a:ext cx="3669665" cy="615314"/>
        </p:xfrm>
        <a:graphic>
          <a:graphicData uri="http://schemas.openxmlformats.org/drawingml/2006/table">
            <a:tbl>
              <a:tblPr/>
              <a:tblGrid>
                <a:gridCol w="923925"/>
                <a:gridCol w="1809750"/>
                <a:gridCol w="907414"/>
                <a:gridCol w="28575"/>
              </a:tblGrid>
              <a:tr h="390525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70814" algn="l" rtl="0" eaLnBrk="0">
                        <a:lnSpc>
                          <a:spcPts val="2786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23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轮胎</a:t>
                      </a:r>
                      <a:endParaRPr lang="KaiTi" altLang="KaiTi" sz="23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900" dirty="0"/>
                    </a:p>
                    <a:p>
                      <a:pPr algn="l" rtl="0" eaLnBrk="0">
                        <a:lnSpc>
                          <a:spcPct val="666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40690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16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Part</a:t>
                      </a:r>
                      <a:r>
                        <a:rPr sz="16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sz="16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of</a:t>
                      </a:r>
                      <a:endParaRPr lang="Times New Roman" altLang="Times New Roman" sz="16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36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73989" algn="l" rtl="0" eaLnBrk="0">
                        <a:lnSpc>
                          <a:spcPct val="98000"/>
                        </a:lnSpc>
                        <a:tabLst/>
                      </a:pP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汽车</a:t>
                      </a:r>
                      <a:endParaRPr lang="KaiTi" altLang="KaiTi" sz="23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89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">
                <a:tc>
                  <a:txBody>
                    <a:bodyPr/>
                    <a:lstStyle/>
                    <a:p>
                      <a:pPr algn="l" rtl="0" eaLnBrk="0">
                        <a:lnSpc>
                          <a:spcPts val="150"/>
                        </a:lnSpc>
                        <a:tabLst/>
                      </a:pPr>
                      <a:endParaRPr lang="Arial" altLang="Arial" sz="100" dirty="0"/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box 188"/>
          <p:cNvSpPr/>
          <p:nvPr/>
        </p:nvSpPr>
        <p:spPr>
          <a:xfrm>
            <a:off x="463524" y="278585"/>
            <a:ext cx="10182859" cy="5478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07"/>
              </a:lnSpc>
              <a:tabLst/>
            </a:pPr>
            <a:endParaRPr lang="Arial" altLang="Arial" sz="100" dirty="0"/>
          </a:p>
          <a:p>
            <a:pPr marL="1270000" algn="l" rtl="0" eaLnBrk="0">
              <a:lnSpc>
                <a:spcPct val="97000"/>
              </a:lnSpc>
              <a:tabLst/>
            </a:pPr>
            <a:r>
              <a:rPr sz="4900" kern="0" spc="20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2.4语义网络表示法</a:t>
            </a:r>
            <a:endParaRPr lang="FangSong" altLang="FangSong" sz="4900" dirty="0"/>
          </a:p>
          <a:p>
            <a:pPr marL="704850" algn="l" rtl="0" eaLnBrk="0">
              <a:lnSpc>
                <a:spcPct val="98000"/>
              </a:lnSpc>
              <a:spcBef>
                <a:spcPts val="1268"/>
              </a:spcBef>
              <a:tabLst/>
            </a:pPr>
            <a:r>
              <a:rPr sz="31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2.4.2语义网络的基本语义联系</a:t>
            </a:r>
            <a:endParaRPr lang="KaiTi" altLang="KaiTi" sz="3100" dirty="0"/>
          </a:p>
          <a:p>
            <a:pPr marL="755650" algn="l" rtl="0" eaLnBrk="0">
              <a:lnSpc>
                <a:spcPct val="97000"/>
              </a:lnSpc>
              <a:spcBef>
                <a:spcPts val="1357"/>
              </a:spcBef>
              <a:tabLst/>
            </a:pPr>
            <a:r>
              <a:rPr sz="3100" kern="0" spc="-10" dirty="0">
                <a:solidFill>
                  <a:srgbClr val="E53516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3.属性关系</a:t>
            </a:r>
            <a:endParaRPr lang="FangSong" altLang="FangSong" sz="3100" dirty="0"/>
          </a:p>
          <a:p>
            <a:pPr marL="641350" algn="l" rtl="0" eaLnBrk="0">
              <a:lnSpc>
                <a:spcPct val="88000"/>
              </a:lnSpc>
              <a:spcBef>
                <a:spcPts val="506"/>
              </a:spcBef>
              <a:tabLst/>
            </a:pPr>
            <a:r>
              <a:rPr sz="3100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属性关系是指事物和其属性之间的</a:t>
            </a:r>
            <a:r>
              <a:rPr sz="3100" kern="0" spc="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关系。常用的属</a:t>
            </a:r>
            <a:endParaRPr lang="KaiTi" altLang="KaiTi" sz="3100" dirty="0"/>
          </a:p>
          <a:p>
            <a:pPr marL="12700" algn="l" rtl="0" eaLnBrk="0">
              <a:lnSpc>
                <a:spcPts val="4749"/>
              </a:lnSpc>
              <a:tabLst/>
            </a:pPr>
            <a:r>
              <a:rPr sz="30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性关系有：</a:t>
            </a:r>
            <a:endParaRPr lang="KaiTi" altLang="KaiTi" sz="3000" dirty="0"/>
          </a:p>
          <a:p>
            <a:pPr marL="603250" algn="l" rtl="0" eaLnBrk="0">
              <a:lnSpc>
                <a:spcPct val="88000"/>
              </a:lnSpc>
              <a:spcBef>
                <a:spcPts val="1652"/>
              </a:spcBef>
              <a:tabLst/>
            </a:pP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Have</a:t>
            </a:r>
            <a:r>
              <a:rPr sz="31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:</a:t>
            </a:r>
            <a:r>
              <a:rPr sz="3100" kern="0" spc="6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1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表示一个结点具有另一个结点所</a:t>
            </a:r>
            <a:r>
              <a:rPr sz="31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描述的属性。</a:t>
            </a:r>
            <a:endParaRPr lang="KaiTi" altLang="KaiTi" sz="3100" dirty="0"/>
          </a:p>
          <a:p>
            <a:pPr marL="628015" algn="l" rtl="0" eaLnBrk="0">
              <a:lnSpc>
                <a:spcPts val="4699"/>
              </a:lnSpc>
              <a:tabLst/>
            </a:pP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Can</a:t>
            </a:r>
            <a:r>
              <a:rPr sz="31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:</a:t>
            </a:r>
            <a:r>
              <a:rPr sz="3100" kern="0" spc="5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1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表示一个结点能做另一个结点的事情。</a:t>
            </a:r>
            <a:endParaRPr lang="KaiTi" altLang="KaiTi" sz="3100" dirty="0"/>
          </a:p>
          <a:p>
            <a:pPr marL="635000" algn="l" rtl="0" eaLnBrk="0">
              <a:lnSpc>
                <a:spcPct val="88000"/>
              </a:lnSpc>
              <a:spcBef>
                <a:spcPts val="1351"/>
              </a:spcBef>
              <a:tabLst/>
            </a:pPr>
            <a:r>
              <a:rPr sz="31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例如，“鸟有翅膀”,“电视机可以放电视节目”。</a:t>
            </a:r>
            <a:endParaRPr lang="KaiTi" altLang="KaiTi" sz="3100" dirty="0"/>
          </a:p>
          <a:p>
            <a:pPr marL="19050" algn="l" rtl="0" eaLnBrk="0">
              <a:lnSpc>
                <a:spcPts val="4588"/>
              </a:lnSpc>
              <a:tabLst/>
            </a:pPr>
            <a:r>
              <a:rPr sz="31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其对应的语义网络表示如图2</a:t>
            </a: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.8所示。</a:t>
            </a:r>
            <a:endParaRPr lang="KaiTi" altLang="KaiTi" sz="3100" dirty="0"/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1981213" y="5930916"/>
            <a:ext cx="7340591" cy="673122"/>
            <a:chOff x="0" y="0"/>
            <a:chExt cx="7340591" cy="673122"/>
          </a:xfrm>
        </p:grpSpPr>
        <p:pic>
          <p:nvPicPr>
            <p:cNvPr id="190" name="picture 19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340591" cy="673122"/>
            </a:xfrm>
            <a:prstGeom prst="rect">
              <a:avLst/>
            </a:prstGeom>
          </p:spPr>
        </p:pic>
        <p:sp>
          <p:nvSpPr>
            <p:cNvPr id="192" name="textbox 192"/>
            <p:cNvSpPr/>
            <p:nvPr/>
          </p:nvSpPr>
          <p:spPr>
            <a:xfrm>
              <a:off x="-12700" y="-12700"/>
              <a:ext cx="7366000" cy="73596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  <a:tabLst/>
              </a:pPr>
              <a:endParaRPr lang="Arial" altLang="Arial" sz="1000" dirty="0"/>
            </a:p>
            <a:p>
              <a:pPr marL="342900" algn="l" rtl="0" eaLnBrk="0">
                <a:lnSpc>
                  <a:spcPts val="2875"/>
                </a:lnSpc>
                <a:spcBef>
                  <a:spcPts val="6"/>
                </a:spcBef>
                <a:tabLst/>
              </a:pPr>
              <a:r>
                <a:rPr sz="2300" kern="0" spc="3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鸟</a:t>
              </a:r>
              <a:r>
                <a:rPr sz="2300" kern="0" spc="21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  </a:t>
              </a:r>
              <a:r>
                <a:rPr sz="2900" kern="0" spc="0" baseline="25581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Have</a:t>
              </a:r>
              <a:r>
                <a:rPr sz="1800" kern="0" spc="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</a:t>
              </a:r>
              <a:r>
                <a:rPr sz="2300" kern="0" spc="3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翅膀</a:t>
              </a:r>
              <a:r>
                <a:rPr sz="2300" kern="0" spc="12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    </a:t>
              </a:r>
              <a:r>
                <a:rPr sz="2300" kern="0" spc="3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电视机</a:t>
              </a:r>
              <a:r>
                <a:rPr sz="2300" kern="0" spc="73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2900" kern="0" spc="0" baseline="25581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Can</a:t>
              </a:r>
              <a:r>
                <a:rPr sz="1800" kern="0" spc="3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</a:t>
              </a:r>
              <a:r>
                <a:rPr sz="3400" kern="0" spc="30" baseline="-2692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电视</a:t>
              </a:r>
              <a:r>
                <a:rPr sz="3400" kern="0" spc="20" baseline="-2692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节目</a:t>
              </a:r>
              <a:endParaRPr lang="KaiTi" altLang="KaiTi" sz="3400" baseline="-2692" dirty="0"/>
            </a:p>
          </p:txBody>
        </p:sp>
      </p:grpSp>
      <p:sp>
        <p:nvSpPr>
          <p:cNvPr id="194" name="textbox 194"/>
          <p:cNvSpPr/>
          <p:nvPr/>
        </p:nvSpPr>
        <p:spPr>
          <a:xfrm>
            <a:off x="4102060" y="6748221"/>
            <a:ext cx="2340610" cy="334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24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21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图2.8属性关系实例</a:t>
            </a:r>
            <a:endParaRPr lang="KaiTi" altLang="KaiTi" sz="2100" dirty="0"/>
          </a:p>
        </p:txBody>
      </p:sp>
      <p:sp>
        <p:nvSpPr>
          <p:cNvPr id="196" name="textbox 196"/>
          <p:cNvSpPr/>
          <p:nvPr/>
        </p:nvSpPr>
        <p:spPr>
          <a:xfrm>
            <a:off x="127003" y="7732864"/>
            <a:ext cx="677544" cy="2178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8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/>
          <p:nvPr/>
        </p:nvSpPr>
        <p:spPr>
          <a:xfrm>
            <a:off x="417815" y="883638"/>
            <a:ext cx="9869805" cy="40620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671"/>
              </a:lnSpc>
              <a:tabLst/>
            </a:pPr>
            <a:endParaRPr lang="Arial" altLang="Arial" sz="100" dirty="0"/>
          </a:p>
          <a:p>
            <a:pPr marL="2707004" algn="l" rtl="0" eaLnBrk="0">
              <a:lnSpc>
                <a:spcPct val="95000"/>
              </a:lnSpc>
              <a:tabLst/>
            </a:pPr>
            <a:r>
              <a:rPr sz="4200" b="1" kern="0" spc="10" dirty="0">
                <a:solidFill>
                  <a:srgbClr val="006CC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1.1人工智能的概念</a:t>
            </a:r>
            <a:endParaRPr lang="SimSun" altLang="SimSun" sz="42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marL="558165" algn="l" rtl="0" eaLnBrk="0">
              <a:lnSpc>
                <a:spcPct val="91000"/>
              </a:lnSpc>
              <a:spcBef>
                <a:spcPts val="819"/>
              </a:spcBef>
              <a:tabLst/>
            </a:pPr>
            <a:r>
              <a:rPr sz="2700" b="1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从</a:t>
            </a:r>
            <a:r>
              <a:rPr sz="2700" b="1" kern="0" spc="-12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学科</a:t>
            </a:r>
            <a:r>
              <a:rPr sz="2700" b="1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角度看，人工智能(Ar</a:t>
            </a:r>
            <a:r>
              <a:rPr sz="2700" b="1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tificial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b="1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Intellig</a:t>
            </a:r>
            <a:r>
              <a:rPr sz="2700" b="1" kern="0" spc="-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ence,</a:t>
            </a:r>
            <a:r>
              <a:rPr sz="2700" b="1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简记为</a:t>
            </a:r>
            <a:r>
              <a:rPr sz="2700" b="1" kern="0" spc="-1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AI)</a:t>
            </a:r>
            <a:endParaRPr lang="Times New Roman" altLang="Times New Roman" sz="2700" dirty="0"/>
          </a:p>
          <a:p>
            <a:pPr marL="12700" indent="1270" algn="l" rtl="0" eaLnBrk="0">
              <a:lnSpc>
                <a:spcPct val="152000"/>
              </a:lnSpc>
              <a:spcBef>
                <a:spcPts val="64"/>
              </a:spcBef>
              <a:tabLst/>
            </a:pPr>
            <a:r>
              <a:rPr sz="28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是当前</a:t>
            </a:r>
            <a:r>
              <a:rPr sz="28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科学技术迅速发展及</a:t>
            </a:r>
            <a:r>
              <a:rPr sz="2800" b="1" kern="0" spc="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新思想</a:t>
            </a:r>
            <a:r>
              <a:rPr sz="28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、</a:t>
            </a:r>
            <a:r>
              <a:rPr sz="2800" b="1" kern="0" spc="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新理论</a:t>
            </a:r>
            <a:r>
              <a:rPr sz="28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、</a:t>
            </a:r>
            <a:r>
              <a:rPr sz="2800" b="1" kern="0" spc="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新技术</a:t>
            </a:r>
            <a:r>
              <a:rPr sz="28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不断涌</a:t>
            </a:r>
            <a:r>
              <a:rPr sz="28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800" b="1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现的形势下产生的一门</a:t>
            </a:r>
            <a:r>
              <a:rPr sz="2800" b="1" kern="0" spc="16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新学科(从学科的时间尺度上)</a:t>
            </a:r>
            <a:r>
              <a:rPr sz="2800" b="1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,</a:t>
            </a:r>
            <a:r>
              <a:rPr sz="28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8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也</a:t>
            </a:r>
            <a:r>
              <a:rPr sz="28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28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是一门涉及数学、计算机科学、哲学、认知心</a:t>
            </a:r>
            <a:r>
              <a:rPr sz="2800" b="1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理学、信息</a:t>
            </a:r>
            <a:r>
              <a:rPr sz="28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论、</a:t>
            </a:r>
            <a:r>
              <a:rPr sz="28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800" b="1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控制论等学科的</a:t>
            </a:r>
            <a:r>
              <a:rPr sz="2800" b="1" kern="0" spc="11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交叉学科</a:t>
            </a:r>
            <a:r>
              <a:rPr sz="2800" b="1" kern="0" spc="10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(从学科性质上看)</a:t>
            </a:r>
            <a:r>
              <a:rPr sz="2800" b="1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800" dirty="0"/>
          </a:p>
        </p:txBody>
      </p:sp>
      <p:sp>
        <p:nvSpPr>
          <p:cNvPr id="8" name="textbox 8"/>
          <p:cNvSpPr/>
          <p:nvPr/>
        </p:nvSpPr>
        <p:spPr>
          <a:xfrm>
            <a:off x="146037" y="7750630"/>
            <a:ext cx="742950" cy="2139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sp>
        <p:nvSpPr>
          <p:cNvPr id="10" name="textbox 10"/>
          <p:cNvSpPr/>
          <p:nvPr/>
        </p:nvSpPr>
        <p:spPr>
          <a:xfrm>
            <a:off x="9791697" y="7678894"/>
            <a:ext cx="85725" cy="149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79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198"/>
          <p:cNvSpPr/>
          <p:nvPr/>
        </p:nvSpPr>
        <p:spPr>
          <a:xfrm>
            <a:off x="368353" y="566739"/>
            <a:ext cx="9916159" cy="6129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264"/>
              </a:lnSpc>
              <a:tabLst/>
            </a:pPr>
            <a:endParaRPr lang="Arial" altLang="Arial" sz="100" dirty="0"/>
          </a:p>
          <a:p>
            <a:pPr marL="466090" algn="l" rtl="0" eaLnBrk="0">
              <a:lnSpc>
                <a:spcPct val="87000"/>
              </a:lnSpc>
              <a:tabLst/>
            </a:pPr>
            <a:r>
              <a:rPr sz="5100" b="1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100" dirty="0"/>
          </a:p>
          <a:p>
            <a:pPr marL="18415" algn="l" rtl="0" eaLnBrk="0">
              <a:lnSpc>
                <a:spcPts val="5495"/>
              </a:lnSpc>
              <a:tabLst/>
            </a:pPr>
            <a:r>
              <a:rPr sz="3200" b="1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2.4.3语义网络表示知识的方</a:t>
            </a:r>
            <a:r>
              <a:rPr sz="32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法</a:t>
            </a:r>
            <a:endParaRPr lang="KaiTi" altLang="KaiTi" sz="32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marL="18415" algn="l" rtl="0" eaLnBrk="0">
              <a:lnSpc>
                <a:spcPct val="98000"/>
              </a:lnSpc>
              <a:spcBef>
                <a:spcPts val="966"/>
              </a:spcBef>
              <a:tabLst/>
            </a:pPr>
            <a:r>
              <a:rPr sz="3200" b="1" kern="0" spc="7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</a:t>
            </a:r>
            <a:r>
              <a:rPr sz="3200" kern="0" spc="-33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b="1" kern="0" spc="7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事实性知识的表示</a:t>
            </a:r>
            <a:endParaRPr lang="KaiTi" altLang="KaiTi" sz="3200" dirty="0"/>
          </a:p>
          <a:p>
            <a:pPr algn="r" rtl="0" eaLnBrk="0">
              <a:lnSpc>
                <a:spcPct val="88000"/>
              </a:lnSpc>
              <a:spcBef>
                <a:spcPts val="703"/>
              </a:spcBef>
              <a:tabLst/>
            </a:pPr>
            <a:r>
              <a:rPr sz="2700" kern="0" spc="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对于一些简单的事实，例如“鸟有翅膀”,“轮胎是</a:t>
            </a:r>
            <a:r>
              <a:rPr sz="2700" kern="0" spc="2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汽车的</a:t>
            </a:r>
            <a:endParaRPr lang="KaiTi" altLang="KaiTi" sz="2700" dirty="0"/>
          </a:p>
          <a:p>
            <a:pPr marL="12700" algn="l" rtl="0" eaLnBrk="0">
              <a:lnSpc>
                <a:spcPts val="4350"/>
              </a:lnSpc>
              <a:tabLst/>
            </a:pPr>
            <a:r>
              <a:rPr sz="2700" kern="0" spc="2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一部分”,这里要描述这些事实需要两</a:t>
            </a:r>
            <a:r>
              <a:rPr sz="2700" kern="0" spc="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个节点，用前面给出的</a:t>
            </a:r>
            <a:endParaRPr lang="KaiTi" altLang="KaiTi" sz="2700" dirty="0"/>
          </a:p>
          <a:p>
            <a:pPr marL="17145" algn="l" rtl="0" eaLnBrk="0">
              <a:lnSpc>
                <a:spcPct val="98000"/>
              </a:lnSpc>
              <a:spcBef>
                <a:spcPts val="1490"/>
              </a:spcBef>
              <a:tabLst/>
            </a:pP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基本语义联系或自定义的基本语义联系就可以表示了。</a:t>
            </a:r>
            <a:endParaRPr lang="KaiTi" altLang="KaiTi" sz="2700" dirty="0"/>
          </a:p>
          <a:p>
            <a:pPr marL="467994" algn="l" rtl="0" eaLnBrk="0">
              <a:lnSpc>
                <a:spcPct val="88000"/>
              </a:lnSpc>
              <a:spcBef>
                <a:spcPts val="1295"/>
              </a:spcBef>
              <a:tabLst/>
            </a:pPr>
            <a:r>
              <a:rPr sz="2700" b="1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对于稍微复杂一点的</a:t>
            </a:r>
            <a:r>
              <a:rPr sz="2700" b="1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事实，比如在一个事实中涉及到多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个事</a:t>
            </a:r>
            <a:endParaRPr lang="KaiTi" altLang="KaiTi" sz="2700" dirty="0"/>
          </a:p>
          <a:p>
            <a:pPr marL="12700" algn="l" rtl="0" eaLnBrk="0">
              <a:lnSpc>
                <a:spcPts val="4489"/>
              </a:lnSpc>
              <a:tabLst/>
            </a:pPr>
            <a:r>
              <a:rPr sz="27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物时，就需要更多的语义网络</a:t>
            </a: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700" dirty="0"/>
          </a:p>
          <a:p>
            <a:pPr marL="12700" algn="l" rtl="0" eaLnBrk="0">
              <a:lnSpc>
                <a:spcPct val="88000"/>
              </a:lnSpc>
              <a:spcBef>
                <a:spcPts val="1565"/>
              </a:spcBef>
              <a:tabLst/>
            </a:pPr>
            <a:r>
              <a:rPr sz="2700" kern="0" spc="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通常把有关一个事物或一组相</a:t>
            </a:r>
            <a:r>
              <a:rPr sz="2700" kern="0" spc="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关事物的知识用一个语义网络来</a:t>
            </a:r>
            <a:endParaRPr lang="KaiTi" altLang="KaiTi" sz="2700" dirty="0"/>
          </a:p>
          <a:p>
            <a:pPr marL="12700" algn="l" rtl="0" eaLnBrk="0">
              <a:lnSpc>
                <a:spcPts val="4235"/>
              </a:lnSpc>
              <a:tabLst/>
            </a:pPr>
            <a:r>
              <a:rPr sz="2700" kern="0" spc="6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</a:t>
            </a: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700" dirty="0"/>
          </a:p>
        </p:txBody>
      </p:sp>
      <p:sp>
        <p:nvSpPr>
          <p:cNvPr id="200" name="textbox 200"/>
          <p:cNvSpPr/>
          <p:nvPr/>
        </p:nvSpPr>
        <p:spPr>
          <a:xfrm>
            <a:off x="152453" y="7742826"/>
            <a:ext cx="765809" cy="222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7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sp>
        <p:nvSpPr>
          <p:cNvPr id="202" name="textbox 202"/>
          <p:cNvSpPr/>
          <p:nvPr/>
        </p:nvSpPr>
        <p:spPr>
          <a:xfrm>
            <a:off x="9696419" y="7683852"/>
            <a:ext cx="149860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60591" y="4165624"/>
            <a:ext cx="6642098" cy="1816059"/>
          </a:xfrm>
          <a:prstGeom prst="rect">
            <a:avLst/>
          </a:prstGeom>
        </p:spPr>
      </p:pic>
      <p:sp>
        <p:nvSpPr>
          <p:cNvPr id="206" name="textbox 206"/>
          <p:cNvSpPr/>
          <p:nvPr/>
        </p:nvSpPr>
        <p:spPr>
          <a:xfrm>
            <a:off x="196830" y="4326823"/>
            <a:ext cx="7952740" cy="36055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337"/>
              </a:lnSpc>
              <a:tabLst/>
            </a:pPr>
            <a:endParaRPr lang="Arial" altLang="Arial" sz="100" dirty="0"/>
          </a:p>
          <a:p>
            <a:pPr marL="5962650" algn="l" rtl="0" eaLnBrk="0">
              <a:lnSpc>
                <a:spcPct val="96000"/>
              </a:lnSpc>
              <a:tabLst/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叶</a:t>
            </a:r>
            <a:endParaRPr lang="FangSong" altLang="FangSong" sz="2100" dirty="0"/>
          </a:p>
          <a:p>
            <a:pPr algn="l" rtl="0" eaLnBrk="0">
              <a:lnSpc>
                <a:spcPct val="179000"/>
              </a:lnSpc>
              <a:tabLst/>
            </a:pPr>
            <a:endParaRPr lang="Arial" altLang="Arial" sz="1000" dirty="0"/>
          </a:p>
          <a:p>
            <a:pPr marL="6260465" algn="l" rtl="0" eaLnBrk="0">
              <a:lnSpc>
                <a:spcPct val="77000"/>
              </a:lnSpc>
              <a:spcBef>
                <a:spcPts val="552"/>
              </a:spcBef>
              <a:tabLst/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HAVE</a:t>
            </a:r>
            <a:endParaRPr lang="Times New Roman" altLang="Times New Roman" sz="1800" dirty="0"/>
          </a:p>
          <a:p>
            <a:pPr marL="3111500" algn="l" rtl="0" eaLnBrk="0">
              <a:lnSpc>
                <a:spcPct val="73000"/>
              </a:lnSpc>
              <a:spcBef>
                <a:spcPts val="28"/>
              </a:spcBef>
              <a:tabLst/>
            </a:pPr>
            <a:r>
              <a:rPr sz="2700" b="1" kern="0" spc="-20" baseline="3858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r>
              <a:rPr sz="1700" b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</a:t>
            </a:r>
            <a:r>
              <a:rPr sz="2700" kern="0" spc="-30" baseline="-3858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endParaRPr lang="Times New Roman" altLang="Times New Roman" sz="2700" baseline="-3858" dirty="0"/>
          </a:p>
          <a:p>
            <a:pPr marL="6616700" algn="l" rtl="0" eaLnBrk="0">
              <a:lnSpc>
                <a:spcPts val="1130"/>
              </a:lnSpc>
              <a:tabLst/>
            </a:pP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HAVE</a:t>
            </a:r>
            <a:endParaRPr lang="Times New Roman" altLang="Times New Roman" sz="1800" dirty="0"/>
          </a:p>
          <a:p>
            <a:pPr algn="r" rtl="0" eaLnBrk="0">
              <a:lnSpc>
                <a:spcPts val="2755"/>
              </a:lnSpc>
              <a:tabLst/>
            </a:pPr>
            <a:r>
              <a:rPr sz="21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苹果树</a:t>
            </a:r>
            <a:r>
              <a:rPr sz="21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果</a:t>
            </a:r>
            <a:r>
              <a:rPr sz="1800" kern="0" spc="-3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18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树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   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树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   </a:t>
            </a:r>
            <a:r>
              <a:rPr sz="3200" kern="0" spc="-20" baseline="-7159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根</a:t>
            </a:r>
            <a:endParaRPr lang="KaiTi" altLang="KaiTi" sz="3200" baseline="-7159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2861945" algn="l" rtl="0" eaLnBrk="0">
              <a:lnSpc>
                <a:spcPct val="96000"/>
              </a:lnSpc>
              <a:spcBef>
                <a:spcPts val="812"/>
              </a:spcBef>
              <a:tabLst/>
            </a:pPr>
            <a:r>
              <a:rPr sz="2700" b="1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图2.14</a:t>
            </a:r>
            <a:r>
              <a:rPr sz="2700" kern="0" spc="3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b="1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有关苹果树的语义</a:t>
            </a:r>
            <a:r>
              <a:rPr sz="2700" b="1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网络</a:t>
            </a:r>
            <a:endParaRPr lang="KaiTi" altLang="KaiTi" sz="27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7000"/>
              </a:lnSpc>
              <a:spcBef>
                <a:spcPts val="2"/>
              </a:spcBef>
              <a:tabLst/>
            </a:pPr>
            <a:r>
              <a:rPr sz="1800" b="1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800" dirty="0"/>
          </a:p>
        </p:txBody>
      </p:sp>
      <p:sp>
        <p:nvSpPr>
          <p:cNvPr id="208" name="textbox 208"/>
          <p:cNvSpPr/>
          <p:nvPr/>
        </p:nvSpPr>
        <p:spPr>
          <a:xfrm>
            <a:off x="469940" y="1296463"/>
            <a:ext cx="9530080" cy="23558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7311"/>
              </a:lnSpc>
              <a:tabLst/>
            </a:pPr>
            <a:endParaRPr lang="Arial" altLang="Arial" sz="100" dirty="0"/>
          </a:p>
          <a:p>
            <a:pPr marL="1177289" algn="l" rtl="0" eaLnBrk="0">
              <a:lnSpc>
                <a:spcPct val="100000"/>
              </a:lnSpc>
              <a:tabLst/>
            </a:pPr>
            <a:r>
              <a:rPr sz="5000" b="1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800" dirty="0"/>
          </a:p>
          <a:p>
            <a:pPr marL="18415" indent="-5714" algn="l" rtl="0" eaLnBrk="0">
              <a:lnSpc>
                <a:spcPct val="100000"/>
              </a:lnSpc>
              <a:tabLst/>
            </a:pPr>
            <a:r>
              <a:rPr sz="3200" kern="0" spc="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例如：用一个语义网络来表示事实“苹果树是一种果</a:t>
            </a:r>
            <a:r>
              <a:rPr sz="3200" kern="0" spc="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2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树，果树又是树的一种，树有根、有叶</a:t>
            </a:r>
            <a:r>
              <a:rPr sz="32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”。</a:t>
            </a:r>
            <a:endParaRPr lang="KaiTi" altLang="KaiTi" sz="3200" dirty="0"/>
          </a:p>
        </p:txBody>
      </p:sp>
      <p:sp>
        <p:nvSpPr>
          <p:cNvPr id="210" name="textbox 210"/>
          <p:cNvSpPr/>
          <p:nvPr/>
        </p:nvSpPr>
        <p:spPr>
          <a:xfrm>
            <a:off x="9696419" y="7676934"/>
            <a:ext cx="144145" cy="1358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47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9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21</a:t>
            </a:r>
            <a:endParaRPr lang="Times New Roman" altLang="Times New Roman" sz="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box 212"/>
          <p:cNvSpPr/>
          <p:nvPr/>
        </p:nvSpPr>
        <p:spPr>
          <a:xfrm>
            <a:off x="278977" y="674689"/>
            <a:ext cx="10357484" cy="62496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995"/>
              </a:lnSpc>
              <a:tabLst/>
            </a:pPr>
            <a:endParaRPr lang="Arial" altLang="Arial" sz="100" dirty="0"/>
          </a:p>
          <a:p>
            <a:pPr marL="1374775" algn="l" rtl="0" eaLnBrk="0">
              <a:lnSpc>
                <a:spcPct val="100000"/>
              </a:lnSpc>
              <a:tabLst/>
            </a:pPr>
            <a:r>
              <a:rPr sz="51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100" dirty="0"/>
          </a:p>
          <a:p>
            <a:pPr algn="l" rtl="0" eaLnBrk="0">
              <a:lnSpc>
                <a:spcPct val="13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8000"/>
              </a:lnSpc>
              <a:spcBef>
                <a:spcPts val="970"/>
              </a:spcBef>
              <a:tabLst/>
            </a:pPr>
            <a:r>
              <a:rPr sz="3200" b="1" kern="0" spc="-2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</a:t>
            </a:r>
            <a:r>
              <a:rPr sz="3200" b="1" kern="0" spc="-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情况、动作和事件的表</a:t>
            </a:r>
            <a:r>
              <a:rPr sz="3200" b="1" kern="0" spc="-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示</a:t>
            </a:r>
            <a:endParaRPr lang="KaiTi" altLang="KaiTi" sz="3200" dirty="0"/>
          </a:p>
          <a:p>
            <a:pPr marL="412750" algn="l" rtl="0" eaLnBrk="0">
              <a:lnSpc>
                <a:spcPct val="88000"/>
              </a:lnSpc>
              <a:spcBef>
                <a:spcPts val="1105"/>
              </a:spcBef>
              <a:tabLst/>
            </a:pP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为了描述那些复杂的知识，在语义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网络的知识表示法中，通常采</a:t>
            </a:r>
            <a:endParaRPr lang="KaiTi" altLang="KaiTi" sz="2700" dirty="0"/>
          </a:p>
          <a:p>
            <a:pPr marL="25400" algn="l" rtl="0" eaLnBrk="0">
              <a:lnSpc>
                <a:spcPct val="125000"/>
              </a:lnSpc>
              <a:spcBef>
                <a:spcPts val="56"/>
              </a:spcBef>
              <a:tabLst/>
            </a:pP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用引进附加节点的方法来解决。西蒙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Simon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r>
              <a:rPr sz="2700" kern="0" spc="12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在提出的表示方法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中增加了</a:t>
            </a:r>
            <a:r>
              <a:rPr sz="2700" kern="0" spc="1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情况节点</a:t>
            </a: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、</a:t>
            </a:r>
            <a:r>
              <a:rPr sz="2700" kern="0" spc="1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动作节点</a:t>
            </a: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2700" kern="0" spc="1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事件节点</a:t>
            </a: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700" kern="0" spc="10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允许用一个节点来表示</a:t>
            </a:r>
            <a:r>
              <a:rPr sz="2700" kern="0" spc="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8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情况、动作和事件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700" dirty="0"/>
          </a:p>
          <a:p>
            <a:pPr marL="450850" algn="l" rtl="0" eaLnBrk="0">
              <a:lnSpc>
                <a:spcPct val="100000"/>
              </a:lnSpc>
              <a:spcBef>
                <a:spcPts val="918"/>
              </a:spcBef>
              <a:tabLst/>
            </a:pPr>
            <a:r>
              <a:rPr sz="2700" kern="0" spc="2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(1)情况的表示</a:t>
            </a:r>
            <a:endParaRPr lang="KaiTi" altLang="KaiTi" sz="2700" dirty="0"/>
          </a:p>
          <a:p>
            <a:pPr marL="387350" algn="l" rtl="0" eaLnBrk="0">
              <a:lnSpc>
                <a:spcPct val="88000"/>
              </a:lnSpc>
              <a:spcBef>
                <a:spcPts val="902"/>
              </a:spcBef>
              <a:tabLst/>
            </a:pP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在用语义网络表达那些由</a:t>
            </a:r>
            <a:r>
              <a:rPr sz="2700" kern="0" spc="10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不及物动词</a:t>
            </a: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示的语句或</a:t>
            </a:r>
            <a:r>
              <a:rPr sz="2700" kern="0" spc="9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没有间接宾语</a:t>
            </a:r>
            <a:endParaRPr lang="KaiTi" altLang="KaiTi" sz="2700" dirty="0"/>
          </a:p>
          <a:p>
            <a:pPr marL="25400" algn="l" rtl="0" eaLnBrk="0">
              <a:lnSpc>
                <a:spcPct val="127000"/>
              </a:lnSpc>
              <a:spcBef>
                <a:spcPts val="95"/>
              </a:spcBef>
              <a:tabLst/>
            </a:pPr>
            <a:r>
              <a:rPr sz="2700" kern="0" spc="24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的及物动词</a:t>
            </a:r>
            <a:r>
              <a:rPr sz="2700" kern="0" spc="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表示的语句时(祈使句、</a:t>
            </a:r>
            <a:r>
              <a:rPr sz="2700" kern="0" spc="2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动作只关联单一个体),</a:t>
            </a:r>
            <a:r>
              <a:rPr sz="2700" kern="0" spc="2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如果</a:t>
            </a:r>
            <a:r>
              <a:rPr sz="2700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1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该语句的动作表示了一些其它情况</a:t>
            </a: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，如动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作作用的时间等，则需要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增加一个</a:t>
            </a:r>
            <a:r>
              <a:rPr sz="2700" kern="0" spc="8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情况节点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用于指出各</a:t>
            </a:r>
            <a:r>
              <a:rPr sz="27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种不同的情况。</a:t>
            </a:r>
            <a:endParaRPr lang="KaiTi" altLang="KaiTi" sz="2700" dirty="0"/>
          </a:p>
        </p:txBody>
      </p:sp>
      <p:sp>
        <p:nvSpPr>
          <p:cNvPr id="214" name="textbox 214"/>
          <p:cNvSpPr/>
          <p:nvPr/>
        </p:nvSpPr>
        <p:spPr>
          <a:xfrm>
            <a:off x="127003" y="7760051"/>
            <a:ext cx="743584" cy="2171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2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sp>
        <p:nvSpPr>
          <p:cNvPr id="216" name="textbox 216"/>
          <p:cNvSpPr/>
          <p:nvPr/>
        </p:nvSpPr>
        <p:spPr>
          <a:xfrm>
            <a:off x="9702835" y="7685250"/>
            <a:ext cx="149860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6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22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063766" y="4044922"/>
            <a:ext cx="6242058" cy="1955849"/>
          </a:xfrm>
          <a:prstGeom prst="rect">
            <a:avLst/>
          </a:prstGeom>
        </p:spPr>
      </p:pic>
      <p:sp>
        <p:nvSpPr>
          <p:cNvPr id="220" name="textbox 220"/>
          <p:cNvSpPr/>
          <p:nvPr/>
        </p:nvSpPr>
        <p:spPr>
          <a:xfrm>
            <a:off x="127003" y="4234874"/>
            <a:ext cx="7942580" cy="3729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704"/>
              </a:lnSpc>
              <a:tabLst/>
            </a:pPr>
            <a:endParaRPr lang="Arial" altLang="Arial" sz="100" dirty="0"/>
          </a:p>
          <a:p>
            <a:pPr marL="4492625" algn="l" rtl="0" eaLnBrk="0">
              <a:lnSpc>
                <a:spcPct val="96000"/>
              </a:lnSpc>
              <a:tabLst/>
            </a:pPr>
            <a:r>
              <a:rPr sz="2000" b="1" kern="0" spc="-1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图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000" b="1" kern="0" spc="-19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书</a:t>
            </a:r>
            <a:endParaRPr lang="FangSong" altLang="FangSong" sz="2000" dirty="0"/>
          </a:p>
          <a:p>
            <a:pPr algn="l" rtl="0" eaLnBrk="0">
              <a:lnSpc>
                <a:spcPct val="199000"/>
              </a:lnSpc>
              <a:tabLst/>
            </a:pPr>
            <a:endParaRPr lang="Arial" altLang="Arial" sz="1000" dirty="0"/>
          </a:p>
          <a:p>
            <a:pPr marL="5010150" algn="l" rtl="0" eaLnBrk="0">
              <a:lnSpc>
                <a:spcPct val="79000"/>
              </a:lnSpc>
              <a:spcBef>
                <a:spcPts val="604"/>
              </a:spcBef>
              <a:tabLst/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Object</a:t>
            </a:r>
            <a:endParaRPr lang="Times New Roman" altLang="Times New Roman" sz="2000" dirty="0"/>
          </a:p>
          <a:p>
            <a:pPr algn="r" rtl="0" eaLnBrk="0">
              <a:lnSpc>
                <a:spcPts val="3145"/>
              </a:lnSpc>
              <a:spcBef>
                <a:spcPts val="1370"/>
              </a:spcBef>
              <a:tabLst/>
            </a:pPr>
            <a:r>
              <a:rPr sz="3500" b="1" kern="0" spc="90" baseline="-4514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情况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3000" kern="0" spc="0" baseline="34667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3000" b="1" kern="0" spc="90" baseline="-1794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归</a:t>
            </a:r>
            <a:r>
              <a:rPr sz="1900" kern="0" spc="-2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b="1" kern="0" spc="90" baseline="-1794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还</a:t>
            </a:r>
            <a:r>
              <a:rPr sz="1900" kern="0" spc="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</a:t>
            </a:r>
            <a:r>
              <a:rPr sz="3000" kern="0" spc="0" baseline="38139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Before</a:t>
            </a: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3000" b="1" kern="0" spc="90" baseline="-7003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2023</a:t>
            </a:r>
            <a:r>
              <a:rPr sz="3000" b="1" kern="0" spc="80" baseline="-7003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年6月</a:t>
            </a:r>
            <a:endParaRPr lang="KaiTi" altLang="KaiTi" sz="3000" baseline="-7003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marL="3255009" algn="l" rtl="0" eaLnBrk="0">
              <a:lnSpc>
                <a:spcPct val="96000"/>
              </a:lnSpc>
              <a:spcBef>
                <a:spcPts val="699"/>
              </a:spcBef>
              <a:tabLst/>
            </a:pPr>
            <a:r>
              <a:rPr sz="23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图2.15带有情况节点的语义网络</a:t>
            </a:r>
            <a:endParaRPr lang="KaiTi" altLang="KaiTi" sz="23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9000"/>
              </a:lnSpc>
              <a:spcBef>
                <a:spcPts val="2"/>
              </a:spcBef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sp>
        <p:nvSpPr>
          <p:cNvPr id="222" name="textbox 222"/>
          <p:cNvSpPr/>
          <p:nvPr/>
        </p:nvSpPr>
        <p:spPr>
          <a:xfrm>
            <a:off x="628630" y="1271620"/>
            <a:ext cx="9361169" cy="2433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995"/>
              </a:lnSpc>
              <a:tabLst/>
            </a:pPr>
            <a:endParaRPr lang="Arial" altLang="Arial" sz="100" dirty="0"/>
          </a:p>
          <a:p>
            <a:pPr marL="993139" algn="l" rtl="0" eaLnBrk="0">
              <a:lnSpc>
                <a:spcPct val="100000"/>
              </a:lnSpc>
              <a:tabLst/>
            </a:pPr>
            <a:r>
              <a:rPr sz="5100" b="1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</a:t>
            </a:r>
            <a:r>
              <a:rPr sz="51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法</a:t>
            </a:r>
            <a:endParaRPr lang="KaiTi" altLang="KaiTi" sz="51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7000"/>
              </a:lnSpc>
              <a:spcBef>
                <a:spcPts val="939"/>
              </a:spcBef>
              <a:tabLst/>
            </a:pPr>
            <a:r>
              <a:rPr sz="3100" kern="0" spc="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例如：</a:t>
            </a:r>
            <a:r>
              <a:rPr sz="3100" kern="0" spc="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100" b="1" kern="0" spc="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用语义网络表示知识“请在2006年6月前归还</a:t>
            </a:r>
            <a:endParaRPr lang="KaiTi" altLang="KaiTi" sz="3100" dirty="0"/>
          </a:p>
          <a:p>
            <a:pPr marL="49530" algn="l" rtl="0" eaLnBrk="0">
              <a:lnSpc>
                <a:spcPts val="4496"/>
              </a:lnSpc>
              <a:tabLst/>
            </a:pPr>
            <a:r>
              <a:rPr sz="3000" b="1" kern="0" spc="-2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图书”。</a:t>
            </a:r>
            <a:endParaRPr lang="KaiTi" altLang="KaiTi" sz="3000" dirty="0"/>
          </a:p>
        </p:txBody>
      </p:sp>
      <p:sp>
        <p:nvSpPr>
          <p:cNvPr id="224" name="textbox 224"/>
          <p:cNvSpPr/>
          <p:nvPr/>
        </p:nvSpPr>
        <p:spPr>
          <a:xfrm>
            <a:off x="9702835" y="7683852"/>
            <a:ext cx="149860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23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box 226"/>
          <p:cNvSpPr/>
          <p:nvPr/>
        </p:nvSpPr>
        <p:spPr>
          <a:xfrm>
            <a:off x="158762" y="2197454"/>
            <a:ext cx="10391775" cy="3198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628"/>
              </a:lnSpc>
              <a:tabLst/>
            </a:pPr>
            <a:endParaRPr lang="Arial" altLang="Arial" sz="100" dirty="0"/>
          </a:p>
          <a:p>
            <a:pPr marL="527050" algn="l" rtl="0" eaLnBrk="0">
              <a:lnSpc>
                <a:spcPct val="95000"/>
              </a:lnSpc>
              <a:tabLst/>
            </a:pPr>
            <a:r>
              <a:rPr sz="2700" kern="0" spc="17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有些表示知识的语句既有发出动作的主体，又有接</a:t>
            </a:r>
            <a:r>
              <a:rPr sz="2700" kern="0" spc="16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受动作的客</a:t>
            </a:r>
            <a:endParaRPr lang="KaiTi" altLang="KaiTi" sz="2700" dirty="0"/>
          </a:p>
          <a:p>
            <a:pPr marL="18415" algn="l" rtl="0" eaLnBrk="0">
              <a:lnSpc>
                <a:spcPct val="87000"/>
              </a:lnSpc>
              <a:spcBef>
                <a:spcPts val="1263"/>
              </a:spcBef>
              <a:tabLst/>
            </a:pP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体。在用语义网络表示这样的知识时，可以增加一个动作节点用于</a:t>
            </a:r>
            <a:endParaRPr lang="KaiTi" altLang="KaiTi" sz="2700" dirty="0"/>
          </a:p>
          <a:p>
            <a:pPr marL="18415" algn="l" rtl="0" eaLnBrk="0">
              <a:lnSpc>
                <a:spcPts val="4343"/>
              </a:lnSpc>
              <a:tabLst/>
            </a:pPr>
            <a:r>
              <a:rPr sz="27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指出动作的主体和客体。</a:t>
            </a:r>
            <a:endParaRPr lang="KaiTi" altLang="KaiTi" sz="2700" dirty="0"/>
          </a:p>
          <a:p>
            <a:pPr marL="508000" algn="l" rtl="0" eaLnBrk="0">
              <a:lnSpc>
                <a:spcPct val="87000"/>
              </a:lnSpc>
              <a:spcBef>
                <a:spcPts val="1553"/>
              </a:spcBef>
              <a:tabLst/>
            </a:pPr>
            <a:r>
              <a:rPr sz="2700" kern="0" spc="1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例如：用语义网络表</a:t>
            </a:r>
            <a:r>
              <a:rPr sz="2700" kern="0" spc="17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示知识“校长送给李老师一本书”。这条</a:t>
            </a:r>
            <a:endParaRPr lang="KaiTi" altLang="KaiTi" sz="2700" dirty="0"/>
          </a:p>
          <a:p>
            <a:pPr marL="44450" indent="-31750" algn="l" rtl="0" eaLnBrk="0">
              <a:lnSpc>
                <a:spcPct val="140000"/>
              </a:lnSpc>
              <a:spcBef>
                <a:spcPts val="32"/>
              </a:spcBef>
              <a:tabLst/>
            </a:pPr>
            <a:r>
              <a:rPr sz="2700" kern="0" spc="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知识涉及到3个对象就是“书”、</a:t>
            </a:r>
            <a:r>
              <a:rPr sz="2700" kern="0" spc="12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“校长”、</a:t>
            </a:r>
            <a:r>
              <a:rPr sz="2700" kern="0" spc="95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“李老师”,为了表</a:t>
            </a:r>
            <a:r>
              <a:rPr sz="2700" kern="0" spc="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1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示这个事实，增加一个“送给”节点。其语义网络表示如图2</a:t>
            </a:r>
            <a:r>
              <a:rPr sz="2700" kern="0" spc="9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.16所</a:t>
            </a:r>
            <a:endParaRPr lang="KaiTi" altLang="KaiTi" sz="2700" dirty="0"/>
          </a:p>
        </p:txBody>
      </p:sp>
      <p:pic>
        <p:nvPicPr>
          <p:cNvPr id="228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79545" y="5683257"/>
            <a:ext cx="5333975" cy="1612912"/>
          </a:xfrm>
          <a:prstGeom prst="rect">
            <a:avLst/>
          </a:prstGeom>
        </p:spPr>
      </p:pic>
      <p:sp>
        <p:nvSpPr>
          <p:cNvPr id="230" name="textbox 230"/>
          <p:cNvSpPr/>
          <p:nvPr/>
        </p:nvSpPr>
        <p:spPr>
          <a:xfrm>
            <a:off x="1371608" y="513244"/>
            <a:ext cx="5569584" cy="8153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6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0000"/>
              </a:lnSpc>
              <a:tabLst/>
            </a:pPr>
            <a:r>
              <a:rPr sz="52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200" dirty="0"/>
          </a:p>
        </p:txBody>
      </p:sp>
      <p:sp>
        <p:nvSpPr>
          <p:cNvPr id="232" name="textbox 232"/>
          <p:cNvSpPr/>
          <p:nvPr/>
        </p:nvSpPr>
        <p:spPr>
          <a:xfrm>
            <a:off x="3441743" y="5852900"/>
            <a:ext cx="2808604" cy="1381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639"/>
              </a:lnSpc>
              <a:tabLst/>
            </a:pPr>
            <a:endParaRPr lang="Arial" altLang="Arial" sz="100" dirty="0"/>
          </a:p>
          <a:p>
            <a:pPr marL="202564" algn="l" rtl="0" eaLnBrk="0">
              <a:lnSpc>
                <a:spcPct val="99000"/>
              </a:lnSpc>
              <a:tabLst/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书</a:t>
            </a:r>
            <a:endParaRPr lang="FangSong" altLang="FangSong" sz="2100" dirty="0"/>
          </a:p>
          <a:p>
            <a:pPr marL="520065" algn="l" rtl="0" eaLnBrk="0">
              <a:lnSpc>
                <a:spcPts val="2065"/>
              </a:lnSpc>
              <a:spcBef>
                <a:spcPts val="1651"/>
              </a:spcBef>
              <a:tabLst/>
            </a:pPr>
            <a:r>
              <a:rPr sz="17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客体2</a:t>
            </a:r>
            <a:endParaRPr lang="KaiTi" altLang="KaiTi" sz="1700" dirty="0"/>
          </a:p>
          <a:p>
            <a:pPr marL="996314" algn="l" rtl="0" eaLnBrk="0">
              <a:lnSpc>
                <a:spcPct val="82000"/>
              </a:lnSpc>
              <a:spcBef>
                <a:spcPts val="89"/>
              </a:spcBef>
              <a:tabLst/>
            </a:pPr>
            <a:r>
              <a:rPr sz="18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客体1</a:t>
            </a:r>
            <a:endParaRPr lang="KaiTi" altLang="KaiTi" sz="1800" dirty="0"/>
          </a:p>
          <a:p>
            <a:pPr marL="12700" algn="l" rtl="0" eaLnBrk="0">
              <a:lnSpc>
                <a:spcPct val="94000"/>
              </a:lnSpc>
              <a:spcBef>
                <a:spcPts val="14"/>
              </a:spcBef>
              <a:tabLst/>
            </a:pPr>
            <a:r>
              <a:rPr sz="23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送给</a:t>
            </a:r>
            <a:r>
              <a:rPr sz="23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</a:t>
            </a:r>
            <a:r>
              <a:rPr sz="21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李老师</a:t>
            </a:r>
            <a:endParaRPr lang="KaiTi" altLang="KaiTi" sz="2100" dirty="0"/>
          </a:p>
        </p:txBody>
      </p:sp>
      <p:sp>
        <p:nvSpPr>
          <p:cNvPr id="234" name="textbox 234"/>
          <p:cNvSpPr/>
          <p:nvPr/>
        </p:nvSpPr>
        <p:spPr>
          <a:xfrm>
            <a:off x="6369061" y="6392518"/>
            <a:ext cx="3812540" cy="326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2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图2.16带有动作节点的语义网络</a:t>
            </a:r>
            <a:endParaRPr lang="KaiTi" altLang="KaiTi" sz="2000" dirty="0"/>
          </a:p>
        </p:txBody>
      </p:sp>
      <p:sp>
        <p:nvSpPr>
          <p:cNvPr id="236" name="textbox 236"/>
          <p:cNvSpPr/>
          <p:nvPr/>
        </p:nvSpPr>
        <p:spPr>
          <a:xfrm>
            <a:off x="152453" y="5524664"/>
            <a:ext cx="685800" cy="431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3198"/>
              </a:lnSpc>
              <a:tabLst/>
            </a:pPr>
            <a:r>
              <a:rPr sz="2500" kern="0" spc="-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示。</a:t>
            </a:r>
            <a:endParaRPr lang="KaiTi" altLang="KaiTi" sz="2500" dirty="0"/>
          </a:p>
        </p:txBody>
      </p:sp>
      <p:sp>
        <p:nvSpPr>
          <p:cNvPr id="238" name="textbox 238"/>
          <p:cNvSpPr/>
          <p:nvPr/>
        </p:nvSpPr>
        <p:spPr>
          <a:xfrm>
            <a:off x="1416092" y="6871523"/>
            <a:ext cx="633730" cy="378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777"/>
              </a:lnSpc>
              <a:tabLst/>
            </a:pP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校长</a:t>
            </a:r>
            <a:endParaRPr lang="KaiTi" altLang="KaiTi" sz="2300" dirty="0"/>
          </a:p>
        </p:txBody>
      </p:sp>
      <p:sp>
        <p:nvSpPr>
          <p:cNvPr id="240" name="textbox 240"/>
          <p:cNvSpPr/>
          <p:nvPr/>
        </p:nvSpPr>
        <p:spPr>
          <a:xfrm>
            <a:off x="2520934" y="6694803"/>
            <a:ext cx="497205" cy="300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29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0000"/>
              </a:lnSpc>
              <a:tabLst/>
            </a:pP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主体</a:t>
            </a:r>
            <a:endParaRPr lang="KaiTi" altLang="KaiTi" sz="1800" dirty="0"/>
          </a:p>
        </p:txBody>
      </p:sp>
      <p:sp>
        <p:nvSpPr>
          <p:cNvPr id="242" name="textbox 242"/>
          <p:cNvSpPr/>
          <p:nvPr/>
        </p:nvSpPr>
        <p:spPr>
          <a:xfrm>
            <a:off x="139728" y="7732864"/>
            <a:ext cx="677544" cy="2178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8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300" dirty="0"/>
          </a:p>
        </p:txBody>
      </p:sp>
      <p:pic>
        <p:nvPicPr>
          <p:cNvPr id="244" name="picture 2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76224" y="2060723"/>
            <a:ext cx="3149634" cy="8890"/>
          </a:xfrm>
          <a:prstGeom prst="rect">
            <a:avLst/>
          </a:prstGeom>
        </p:spPr>
      </p:pic>
      <p:sp>
        <p:nvSpPr>
          <p:cNvPr id="246" name="textbox 246"/>
          <p:cNvSpPr/>
          <p:nvPr/>
        </p:nvSpPr>
        <p:spPr>
          <a:xfrm>
            <a:off x="9696419" y="7675124"/>
            <a:ext cx="140335" cy="1085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650"/>
              </a:lnSpc>
              <a:tabLst/>
            </a:pP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24</a:t>
            </a:r>
            <a:endParaRPr lang="SimSun" altLang="SimSun" sz="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248"/>
          <p:cNvSpPr/>
          <p:nvPr/>
        </p:nvSpPr>
        <p:spPr>
          <a:xfrm>
            <a:off x="215865" y="509636"/>
            <a:ext cx="10222865" cy="3893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995"/>
              </a:lnSpc>
              <a:tabLst/>
            </a:pPr>
            <a:endParaRPr lang="Arial" altLang="Arial" sz="100" dirty="0"/>
          </a:p>
          <a:p>
            <a:pPr marL="1056639" algn="l" rtl="0" eaLnBrk="0">
              <a:lnSpc>
                <a:spcPct val="100000"/>
              </a:lnSpc>
              <a:tabLst/>
            </a:pPr>
            <a:r>
              <a:rPr sz="51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100" dirty="0"/>
          </a:p>
          <a:p>
            <a:pPr algn="l" rtl="0" eaLnBrk="0">
              <a:lnSpc>
                <a:spcPct val="132000"/>
              </a:lnSpc>
              <a:tabLst/>
            </a:pPr>
            <a:endParaRPr lang="Arial" altLang="Arial" sz="1000" dirty="0"/>
          </a:p>
          <a:p>
            <a:pPr marL="507365" algn="l" rtl="0" eaLnBrk="0">
              <a:lnSpc>
                <a:spcPct val="97000"/>
              </a:lnSpc>
              <a:spcBef>
                <a:spcPts val="992"/>
              </a:spcBef>
              <a:tabLst/>
            </a:pPr>
            <a:r>
              <a:rPr sz="3300" b="1" u="sng" kern="0" spc="18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(3)事件的表示</a:t>
            </a:r>
            <a:endParaRPr lang="KaiTi" altLang="KaiTi" sz="3300" dirty="0"/>
          </a:p>
          <a:p>
            <a:pPr marL="520700" algn="l" rtl="0" eaLnBrk="0">
              <a:lnSpc>
                <a:spcPct val="88000"/>
              </a:lnSpc>
              <a:spcBef>
                <a:spcPts val="1788"/>
              </a:spcBef>
              <a:tabLst/>
            </a:pP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如果要表示的知识可以看成是发生的一个事件，那么可以增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加</a:t>
            </a:r>
            <a:endParaRPr lang="KaiTi" altLang="KaiTi" sz="2700" dirty="0"/>
          </a:p>
          <a:p>
            <a:pPr marL="12700" algn="l" rtl="0" eaLnBrk="0">
              <a:lnSpc>
                <a:spcPts val="4465"/>
              </a:lnSpc>
              <a:tabLst/>
            </a:pPr>
            <a:r>
              <a:rPr sz="27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一个事件节点来描述这条知识。</a:t>
            </a:r>
            <a:endParaRPr lang="KaiTi" altLang="KaiTi" sz="2700" dirty="0"/>
          </a:p>
          <a:p>
            <a:pPr algn="r" rtl="0" eaLnBrk="0">
              <a:lnSpc>
                <a:spcPct val="88000"/>
              </a:lnSpc>
              <a:spcBef>
                <a:spcPts val="1710"/>
              </a:spcBef>
              <a:tabLst/>
            </a:pPr>
            <a:r>
              <a:rPr sz="2700" kern="0" spc="1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例如：用语义网络表示知识“中国队与日本队两国的国家女子</a:t>
            </a:r>
            <a:endParaRPr lang="KaiTi" altLang="KaiTi" sz="2700" dirty="0"/>
          </a:p>
          <a:p>
            <a:pPr marL="19050" algn="l" rtl="0" eaLnBrk="0">
              <a:lnSpc>
                <a:spcPts val="4273"/>
              </a:lnSpc>
              <a:tabLst/>
            </a:pPr>
            <a:r>
              <a:rPr sz="2700" kern="0" spc="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足球队在中国进行一场比赛，结局的比</a:t>
            </a:r>
            <a:r>
              <a:rPr sz="27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分是3</a:t>
            </a:r>
            <a:r>
              <a:rPr sz="2700" kern="0" spc="5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:2”。其语义网络表</a:t>
            </a:r>
            <a:endParaRPr lang="KaiTi" altLang="KaiTi" sz="2700" dirty="0"/>
          </a:p>
        </p:txBody>
      </p:sp>
      <p:pic>
        <p:nvPicPr>
          <p:cNvPr id="250" name="picture 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47826" y="4679949"/>
            <a:ext cx="6807204" cy="2311378"/>
          </a:xfrm>
          <a:prstGeom prst="rect">
            <a:avLst/>
          </a:prstGeom>
        </p:spPr>
      </p:pic>
      <p:sp>
        <p:nvSpPr>
          <p:cNvPr id="252" name="textbox 252"/>
          <p:cNvSpPr/>
          <p:nvPr/>
        </p:nvSpPr>
        <p:spPr>
          <a:xfrm>
            <a:off x="3604246" y="4824210"/>
            <a:ext cx="6235700" cy="30029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242"/>
              </a:lnSpc>
              <a:tabLst/>
            </a:pPr>
            <a:endParaRPr lang="Arial" altLang="Arial" sz="100" dirty="0"/>
          </a:p>
          <a:p>
            <a:pPr marL="1082039" algn="l" rtl="0" eaLnBrk="0">
              <a:lnSpc>
                <a:spcPct val="96000"/>
              </a:lnSpc>
              <a:tabLst/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体育比赛</a:t>
            </a:r>
            <a:endParaRPr lang="KaiTi" altLang="KaiTi" sz="2100" dirty="0"/>
          </a:p>
          <a:p>
            <a:pPr marL="580390" algn="l" rtl="0" eaLnBrk="0">
              <a:lnSpc>
                <a:spcPts val="3276"/>
              </a:lnSpc>
              <a:spcBef>
                <a:spcPts val="1157"/>
              </a:spcBef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主队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</a:t>
            </a:r>
            <a:r>
              <a:rPr sz="2600" kern="0" spc="0" baseline="55909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r>
              <a:rPr sz="16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600" kern="0" spc="70" baseline="-14209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结</a:t>
            </a:r>
            <a:r>
              <a:rPr sz="2600" kern="0" spc="60" baseline="-14209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局</a:t>
            </a:r>
            <a:endParaRPr lang="KaiTi" altLang="KaiTi" sz="2600" baseline="-14209" dirty="0"/>
          </a:p>
          <a:p>
            <a:pPr marL="1380489" algn="l" rtl="0" eaLnBrk="0">
              <a:lnSpc>
                <a:spcPct val="94000"/>
              </a:lnSpc>
              <a:spcBef>
                <a:spcPts val="12"/>
              </a:spcBef>
              <a:tabLst/>
            </a:pPr>
            <a:r>
              <a:rPr sz="3200" kern="0" spc="10" baseline="4883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足球赛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</a:t>
            </a:r>
            <a:r>
              <a:rPr sz="3500" kern="0" spc="0" baseline="-8929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3:2</a:t>
            </a:r>
            <a:endParaRPr lang="Times New Roman" altLang="Times New Roman" sz="3500" baseline="-8929" dirty="0"/>
          </a:p>
          <a:p>
            <a:pPr marL="1926589" algn="l" rtl="0" eaLnBrk="0">
              <a:lnSpc>
                <a:spcPct val="89000"/>
              </a:lnSpc>
              <a:spcBef>
                <a:spcPts val="908"/>
              </a:spcBef>
              <a:tabLst/>
            </a:pPr>
            <a:r>
              <a:rPr sz="17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客队</a:t>
            </a:r>
            <a:endParaRPr lang="KaiTi" altLang="KaiTi" sz="1700" dirty="0"/>
          </a:p>
          <a:p>
            <a:pPr marL="1361439" algn="l" rtl="0" eaLnBrk="0">
              <a:lnSpc>
                <a:spcPts val="3623"/>
              </a:lnSpc>
              <a:tabLst/>
            </a:pP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日</a:t>
            </a:r>
            <a:r>
              <a:rPr sz="16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本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队</a:t>
            </a:r>
            <a:endParaRPr lang="KaiTi" altLang="KaiTi" sz="16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636"/>
              </a:spcBef>
              <a:tabLst/>
            </a:pPr>
            <a:r>
              <a:rPr sz="2100" b="1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图2.17带有事件节点的语义网络</a:t>
            </a:r>
            <a:endParaRPr lang="KaiTi" altLang="KaiTi" sz="21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600" dirty="0"/>
          </a:p>
          <a:p>
            <a:pPr algn="r" rtl="0" eaLnBrk="0">
              <a:lnSpc>
                <a:spcPct val="77000"/>
              </a:lnSpc>
              <a:spcBef>
                <a:spcPts val="5"/>
              </a:spcBef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25</a:t>
            </a:r>
            <a:endParaRPr lang="Times New Roman" altLang="Times New Roman" sz="1000" dirty="0"/>
          </a:p>
        </p:txBody>
      </p:sp>
      <p:sp>
        <p:nvSpPr>
          <p:cNvPr id="254" name="textbox 254"/>
          <p:cNvSpPr/>
          <p:nvPr/>
        </p:nvSpPr>
        <p:spPr>
          <a:xfrm>
            <a:off x="241315" y="4568353"/>
            <a:ext cx="2949575" cy="14204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73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0000"/>
              </a:lnSpc>
              <a:tabLst/>
            </a:pPr>
            <a:r>
              <a:rPr sz="2700" kern="0" spc="-1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示如图2.17所示。</a:t>
            </a:r>
            <a:endParaRPr lang="KaiTi" altLang="KaiTi" sz="27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400" dirty="0"/>
          </a:p>
          <a:p>
            <a:pPr algn="r" rtl="0" eaLnBrk="0">
              <a:lnSpc>
                <a:spcPts val="2026"/>
              </a:lnSpc>
              <a:tabLst/>
            </a:pPr>
            <a:r>
              <a:rPr sz="1600" b="1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中</a:t>
            </a:r>
            <a:r>
              <a:rPr sz="1600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1600" b="1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国</a:t>
            </a:r>
            <a:r>
              <a:rPr sz="16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队</a:t>
            </a:r>
            <a:endParaRPr lang="KaiTi" altLang="KaiTi" sz="1600" dirty="0"/>
          </a:p>
        </p:txBody>
      </p:sp>
      <p:sp>
        <p:nvSpPr>
          <p:cNvPr id="256" name="textbox 256"/>
          <p:cNvSpPr/>
          <p:nvPr/>
        </p:nvSpPr>
        <p:spPr>
          <a:xfrm>
            <a:off x="120693" y="7724524"/>
            <a:ext cx="810259" cy="229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8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7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7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box 258"/>
          <p:cNvSpPr/>
          <p:nvPr/>
        </p:nvSpPr>
        <p:spPr>
          <a:xfrm>
            <a:off x="367022" y="706448"/>
            <a:ext cx="10130155" cy="6175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995"/>
              </a:lnSpc>
              <a:tabLst/>
            </a:pPr>
            <a:endParaRPr lang="Arial" altLang="Arial" sz="100" dirty="0"/>
          </a:p>
          <a:p>
            <a:pPr marL="1273810" algn="l" rtl="0" eaLnBrk="0">
              <a:lnSpc>
                <a:spcPct val="100000"/>
              </a:lnSpc>
              <a:tabLst/>
            </a:pPr>
            <a:r>
              <a:rPr sz="51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1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marL="318134" algn="l" rtl="0" eaLnBrk="0">
              <a:lnSpc>
                <a:spcPct val="98000"/>
              </a:lnSpc>
              <a:spcBef>
                <a:spcPts val="972"/>
              </a:spcBef>
              <a:tabLst/>
            </a:pPr>
            <a:r>
              <a:rPr sz="3200" b="1" kern="0" spc="15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</a:t>
            </a:r>
            <a:r>
              <a:rPr sz="3200" kern="0" spc="15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b="1" kern="0" spc="1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连词和量词的表示(逻辑关系的表示)</a:t>
            </a:r>
            <a:endParaRPr lang="KaiTi" altLang="KaiTi" sz="3200" dirty="0"/>
          </a:p>
          <a:p>
            <a:pPr marL="462915" algn="l" rtl="0" eaLnBrk="0">
              <a:lnSpc>
                <a:spcPct val="95000"/>
              </a:lnSpc>
              <a:spcBef>
                <a:spcPts val="1004"/>
              </a:spcBef>
              <a:tabLst/>
            </a:pPr>
            <a:r>
              <a:rPr sz="2800" b="1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在稍微复杂一点的知识中</a:t>
            </a:r>
            <a:r>
              <a:rPr sz="2800" b="1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，经常用到象：</a:t>
            </a:r>
            <a:endParaRPr lang="KaiTi" altLang="KaiTi" sz="2800" dirty="0"/>
          </a:p>
          <a:p>
            <a:pPr marL="457200" algn="l" rtl="0" eaLnBrk="0">
              <a:lnSpc>
                <a:spcPct val="96000"/>
              </a:lnSpc>
              <a:spcBef>
                <a:spcPts val="641"/>
              </a:spcBef>
              <a:tabLst/>
            </a:pPr>
            <a:r>
              <a:rPr sz="2800" b="1" kern="0" spc="-2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“并且”</a:t>
            </a:r>
            <a:endParaRPr lang="KaiTi" altLang="KaiTi" sz="2800" dirty="0"/>
          </a:p>
          <a:p>
            <a:pPr marL="462915" algn="l" rtl="0" eaLnBrk="0">
              <a:lnSpc>
                <a:spcPct val="99000"/>
              </a:lnSpc>
              <a:spcBef>
                <a:spcPts val="870"/>
              </a:spcBef>
              <a:tabLst/>
            </a:pPr>
            <a:r>
              <a:rPr sz="2800" b="1" kern="0" spc="-26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“或者”</a:t>
            </a:r>
            <a:endParaRPr lang="KaiTi" altLang="KaiTi" sz="2800" dirty="0"/>
          </a:p>
          <a:p>
            <a:pPr marL="462915" algn="l" rtl="0" eaLnBrk="0">
              <a:lnSpc>
                <a:spcPct val="87000"/>
              </a:lnSpc>
              <a:spcBef>
                <a:spcPts val="765"/>
              </a:spcBef>
              <a:tabLst/>
            </a:pPr>
            <a:r>
              <a:rPr sz="2800" b="1" kern="0" spc="-2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“所有的”</a:t>
            </a:r>
            <a:endParaRPr lang="KaiTi" altLang="KaiTi" sz="2800" dirty="0"/>
          </a:p>
          <a:p>
            <a:pPr marL="462915" algn="l" rtl="0" eaLnBrk="0">
              <a:lnSpc>
                <a:spcPts val="4099"/>
              </a:lnSpc>
              <a:tabLst/>
            </a:pPr>
            <a:r>
              <a:rPr sz="2700" b="1" kern="0" spc="-1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“有一些”</a:t>
            </a:r>
            <a:endParaRPr lang="KaiTi" altLang="KaiTi" sz="2700" dirty="0"/>
          </a:p>
          <a:p>
            <a:pPr algn="r" rtl="0" eaLnBrk="0">
              <a:lnSpc>
                <a:spcPct val="87000"/>
              </a:lnSpc>
              <a:spcBef>
                <a:spcPts val="899"/>
              </a:spcBef>
              <a:tabLst/>
            </a:pPr>
            <a:r>
              <a:rPr sz="28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等这样的联结词或量词，在谓词</a:t>
            </a:r>
            <a:r>
              <a:rPr sz="28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逻辑表示法中，很</a:t>
            </a:r>
            <a:r>
              <a:rPr sz="28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容易就可以</a:t>
            </a:r>
            <a:endParaRPr lang="KaiTi" altLang="KaiTi" sz="2800" dirty="0"/>
          </a:p>
          <a:p>
            <a:pPr marL="12700" algn="l" rtl="0" eaLnBrk="0">
              <a:lnSpc>
                <a:spcPts val="4153"/>
              </a:lnSpc>
              <a:tabLst/>
            </a:pPr>
            <a:r>
              <a:rPr sz="2800" b="1" kern="0" spc="-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表示这类知识。</a:t>
            </a:r>
            <a:endParaRPr lang="KaiTi" altLang="KaiTi" sz="2800" dirty="0"/>
          </a:p>
          <a:p>
            <a:pPr marL="316865" algn="l" rtl="0" eaLnBrk="0">
              <a:lnSpc>
                <a:spcPct val="87000"/>
              </a:lnSpc>
              <a:spcBef>
                <a:spcPts val="1163"/>
              </a:spcBef>
              <a:tabLst/>
            </a:pPr>
            <a:r>
              <a:rPr sz="2800" b="1" kern="0" spc="-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而谓词逻辑中的连词和量词可以用语义网络来表示</a:t>
            </a:r>
            <a:r>
              <a:rPr sz="2800" kern="0" spc="-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。因此，语</a:t>
            </a:r>
            <a:endParaRPr lang="KaiTi" altLang="KaiTi" sz="2800" dirty="0"/>
          </a:p>
          <a:p>
            <a:pPr marL="38100" algn="l" rtl="0" eaLnBrk="0">
              <a:lnSpc>
                <a:spcPts val="4063"/>
              </a:lnSpc>
              <a:tabLst/>
            </a:pPr>
            <a:r>
              <a:rPr sz="2800" b="1" kern="0" spc="-1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义网络也能表示这类知识。</a:t>
            </a:r>
            <a:endParaRPr lang="KaiTi" altLang="KaiTi" sz="2800" dirty="0"/>
          </a:p>
        </p:txBody>
      </p:sp>
      <p:sp>
        <p:nvSpPr>
          <p:cNvPr id="260" name="textbox 260"/>
          <p:cNvSpPr/>
          <p:nvPr/>
        </p:nvSpPr>
        <p:spPr>
          <a:xfrm>
            <a:off x="146037" y="7715619"/>
            <a:ext cx="743584" cy="2171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2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sp>
        <p:nvSpPr>
          <p:cNvPr id="262" name="textbox 262"/>
          <p:cNvSpPr/>
          <p:nvPr/>
        </p:nvSpPr>
        <p:spPr>
          <a:xfrm>
            <a:off x="9696419" y="7683852"/>
            <a:ext cx="149860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26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264"/>
          <p:cNvSpPr/>
          <p:nvPr/>
        </p:nvSpPr>
        <p:spPr>
          <a:xfrm>
            <a:off x="209556" y="293154"/>
            <a:ext cx="10318750" cy="64725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7316"/>
              </a:lnSpc>
              <a:tabLst/>
            </a:pPr>
            <a:endParaRPr lang="Arial" altLang="Arial" sz="100" dirty="0"/>
          </a:p>
          <a:p>
            <a:pPr marL="1532889" algn="l" rtl="0" eaLnBrk="0">
              <a:lnSpc>
                <a:spcPct val="100000"/>
              </a:lnSpc>
              <a:tabLst/>
            </a:pPr>
            <a:r>
              <a:rPr sz="5000" b="1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000" dirty="0"/>
          </a:p>
          <a:p>
            <a:pPr marL="329565" algn="l" rtl="0" eaLnBrk="0">
              <a:lnSpc>
                <a:spcPct val="100000"/>
              </a:lnSpc>
              <a:spcBef>
                <a:spcPts val="1087"/>
              </a:spcBef>
              <a:tabLst/>
            </a:pPr>
            <a:r>
              <a:rPr sz="3300" b="1" kern="0" spc="-5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</a:t>
            </a:r>
            <a:r>
              <a:rPr sz="3300" kern="0" spc="-5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300" b="1" kern="0" spc="-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连词和量词的表示</a:t>
            </a:r>
            <a:endParaRPr lang="KaiTi" altLang="KaiTi" sz="3300" dirty="0"/>
          </a:p>
          <a:p>
            <a:pPr marL="328295" algn="l" rtl="0" eaLnBrk="0">
              <a:lnSpc>
                <a:spcPct val="100000"/>
              </a:lnSpc>
              <a:spcBef>
                <a:spcPts val="1366"/>
              </a:spcBef>
              <a:tabLst/>
            </a:pPr>
            <a:r>
              <a:rPr sz="2600" b="1" u="sng" kern="0" spc="170" dirty="0">
                <a:solidFill>
                  <a:srgbClr val="E52525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(2)存在量词与全称量词的表示</a:t>
            </a:r>
            <a:endParaRPr lang="KaiTi" altLang="KaiTi" sz="2600" dirty="0"/>
          </a:p>
          <a:p>
            <a:pPr algn="l" rtl="0" eaLnBrk="0">
              <a:lnSpc>
                <a:spcPct val="187000"/>
              </a:lnSpc>
              <a:tabLst/>
            </a:pPr>
            <a:endParaRPr lang="Arial" altLang="Arial" sz="1000" dirty="0"/>
          </a:p>
          <a:p>
            <a:pPr marL="380365" algn="l" rtl="0" eaLnBrk="0">
              <a:lnSpc>
                <a:spcPct val="98000"/>
              </a:lnSpc>
              <a:spcBef>
                <a:spcPts val="783"/>
              </a:spcBef>
              <a:tabLst/>
            </a:pPr>
            <a:r>
              <a:rPr sz="2600" kern="0" spc="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对存在量词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可以直接用“</a:t>
            </a:r>
            <a:r>
              <a:rPr sz="2600" kern="0" spc="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AKO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”、“</a:t>
            </a:r>
            <a:r>
              <a:rPr sz="2600" kern="0" spc="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ISA</a:t>
            </a:r>
            <a:r>
              <a:rPr sz="2600" kern="0" spc="-26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”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等语义关系来表示。</a:t>
            </a:r>
            <a:endParaRPr lang="KaiTi" altLang="KaiTi" sz="2600" dirty="0"/>
          </a:p>
          <a:p>
            <a:pPr marL="367665" algn="l" rtl="0" eaLnBrk="0">
              <a:lnSpc>
                <a:spcPct val="89000"/>
              </a:lnSpc>
              <a:spcBef>
                <a:spcPts val="1046"/>
              </a:spcBef>
              <a:tabLst/>
            </a:pPr>
            <a:r>
              <a:rPr sz="2600" kern="0" spc="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对全称量词</a:t>
            </a:r>
            <a:r>
              <a:rPr sz="26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可以采用亨德里克</a:t>
            </a:r>
            <a:r>
              <a:rPr sz="2600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(G.G.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Hendrix</a:t>
            </a:r>
            <a:r>
              <a:rPr sz="2600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r>
              <a:rPr sz="26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提出的</a:t>
            </a:r>
            <a:r>
              <a:rPr sz="2600" kern="0" spc="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语义网络分区技</a:t>
            </a:r>
            <a:endParaRPr lang="KaiTi" altLang="KaiTi" sz="2600" dirty="0"/>
          </a:p>
          <a:p>
            <a:pPr marL="12700" indent="5714" algn="l" rtl="0" eaLnBrk="0">
              <a:lnSpc>
                <a:spcPct val="138000"/>
              </a:lnSpc>
              <a:spcBef>
                <a:spcPts val="9"/>
              </a:spcBef>
              <a:tabLst/>
            </a:pPr>
            <a:r>
              <a:rPr sz="2600" kern="0" spc="-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术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来表示，也称为</a:t>
            </a:r>
            <a:r>
              <a:rPr sz="2600" kern="0" spc="-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分块语义网络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(Pa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rtitioned Semantic Net),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以解决量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词的表示问题。</a:t>
            </a:r>
            <a:endParaRPr lang="KaiTi" altLang="KaiTi" sz="2600" dirty="0"/>
          </a:p>
          <a:p>
            <a:pPr marL="716915" algn="l" rtl="0" eaLnBrk="0">
              <a:lnSpc>
                <a:spcPct val="89000"/>
              </a:lnSpc>
              <a:spcBef>
                <a:spcPts val="1090"/>
              </a:spcBef>
              <a:tabLst/>
            </a:pPr>
            <a:r>
              <a:rPr sz="26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该技术的</a:t>
            </a:r>
            <a:r>
              <a:rPr sz="26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基本思想</a:t>
            </a:r>
            <a:r>
              <a:rPr sz="26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是：把一个复杂的命题划分成若干个子命题，</a:t>
            </a:r>
            <a:endParaRPr lang="KaiTi" altLang="KaiTi" sz="2600" dirty="0"/>
          </a:p>
          <a:p>
            <a:pPr marL="18415" algn="l" rtl="0" eaLnBrk="0">
              <a:lnSpc>
                <a:spcPct val="137000"/>
              </a:lnSpc>
              <a:spcBef>
                <a:spcPts val="36"/>
              </a:spcBef>
              <a:tabLst/>
            </a:pPr>
            <a:r>
              <a:rPr sz="26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每一个子命题用一个简单的语义网络来表示</a:t>
            </a:r>
            <a:r>
              <a:rPr sz="26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，称为一个</a:t>
            </a:r>
            <a:r>
              <a:rPr sz="2600" kern="0" spc="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子空间</a:t>
            </a:r>
            <a:r>
              <a:rPr sz="26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，多个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6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子空间构成一个大空间。每个子空间看作是大空间中的一个节点</a:t>
            </a:r>
            <a:r>
              <a:rPr sz="26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，称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6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为超节点。空间可以逐层嵌套，子空间之间用弧相互连接。</a:t>
            </a:r>
            <a:endParaRPr lang="KaiTi" altLang="KaiTi" sz="2600" dirty="0"/>
          </a:p>
        </p:txBody>
      </p:sp>
      <p:sp>
        <p:nvSpPr>
          <p:cNvPr id="266" name="textbox 266"/>
          <p:cNvSpPr/>
          <p:nvPr/>
        </p:nvSpPr>
        <p:spPr>
          <a:xfrm>
            <a:off x="127003" y="7747379"/>
            <a:ext cx="743584" cy="2171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2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sp>
        <p:nvSpPr>
          <p:cNvPr id="268" name="textbox 268"/>
          <p:cNvSpPr/>
          <p:nvPr/>
        </p:nvSpPr>
        <p:spPr>
          <a:xfrm>
            <a:off x="9702835" y="7683599"/>
            <a:ext cx="149860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27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box 270"/>
          <p:cNvSpPr/>
          <p:nvPr/>
        </p:nvSpPr>
        <p:spPr>
          <a:xfrm>
            <a:off x="247624" y="475150"/>
            <a:ext cx="10452734" cy="6396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668"/>
              </a:lnSpc>
              <a:tabLst/>
            </a:pPr>
            <a:endParaRPr lang="Arial" altLang="Arial" sz="100" dirty="0"/>
          </a:p>
          <a:p>
            <a:pPr marL="1384300" algn="l" rtl="0" eaLnBrk="0">
              <a:lnSpc>
                <a:spcPct val="100000"/>
              </a:lnSpc>
              <a:tabLst/>
            </a:pPr>
            <a:r>
              <a:rPr sz="52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200" dirty="0"/>
          </a:p>
          <a:p>
            <a:pPr marL="819150" algn="l" rtl="0" eaLnBrk="0">
              <a:lnSpc>
                <a:spcPct val="98000"/>
              </a:lnSpc>
              <a:spcBef>
                <a:spcPts val="1491"/>
              </a:spcBef>
              <a:tabLst/>
            </a:pP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存在和全称量词的表示(1/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4)</a:t>
            </a:r>
            <a:endParaRPr lang="KaiTi" altLang="KaiTi" sz="2700" dirty="0"/>
          </a:p>
          <a:p>
            <a:pPr marL="31115" algn="l" rtl="0" eaLnBrk="0">
              <a:lnSpc>
                <a:spcPct val="97000"/>
              </a:lnSpc>
              <a:spcBef>
                <a:spcPts val="1544"/>
              </a:spcBef>
              <a:tabLst/>
            </a:pPr>
            <a:r>
              <a:rPr sz="2700" kern="0" spc="-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·例2-19</a:t>
            </a:r>
            <a:r>
              <a:rPr sz="2700" kern="0" spc="45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用语义网</a:t>
            </a:r>
            <a:r>
              <a:rPr sz="2700" kern="0" spc="-21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络表示如下事实：</a:t>
            </a:r>
            <a:endParaRPr lang="KaiTi" altLang="KaiTi" sz="2700" dirty="0"/>
          </a:p>
          <a:p>
            <a:pPr marL="44450" algn="l" rtl="0" eaLnBrk="0">
              <a:lnSpc>
                <a:spcPct val="96000"/>
              </a:lnSpc>
              <a:spcBef>
                <a:spcPts val="697"/>
              </a:spcBef>
              <a:tabLst/>
            </a:pPr>
            <a:r>
              <a:rPr sz="1200" kern="0" spc="-10" baseline="43406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●</a:t>
            </a:r>
            <a:r>
              <a:rPr sz="700" kern="0" spc="-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</a:t>
            </a:r>
            <a:r>
              <a:rPr sz="700" kern="0" spc="-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</a:t>
            </a:r>
            <a:r>
              <a:rPr sz="2700" kern="0" spc="-2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“每个学生都学习了一门程序设计语言”</a:t>
            </a:r>
            <a:endParaRPr lang="KaiTi" altLang="KaiTi" sz="2700" dirty="0"/>
          </a:p>
          <a:p>
            <a:pPr marL="62864" algn="l" rtl="0" eaLnBrk="0">
              <a:lnSpc>
                <a:spcPct val="95000"/>
              </a:lnSpc>
              <a:spcBef>
                <a:spcPts val="787"/>
              </a:spcBef>
              <a:tabLst/>
            </a:pPr>
            <a:r>
              <a:rPr sz="27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为表示语义网络，定义如下节点</a:t>
            </a:r>
            <a:r>
              <a:rPr sz="27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</a:t>
            </a:r>
            <a:endParaRPr lang="KaiTi" altLang="KaiTi" sz="2700" dirty="0"/>
          </a:p>
          <a:p>
            <a:pPr marL="44450" algn="l" rtl="0" eaLnBrk="0">
              <a:lnSpc>
                <a:spcPct val="95000"/>
              </a:lnSpc>
              <a:spcBef>
                <a:spcPts val="972"/>
              </a:spcBef>
              <a:tabLst/>
            </a:pPr>
            <a:r>
              <a:rPr sz="2700" kern="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·GS</a:t>
            </a:r>
            <a:r>
              <a:rPr sz="2700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是一个概念结点，它表示具有全称量化的一般事件。</a:t>
            </a:r>
            <a:endParaRPr lang="KaiTi" altLang="KaiTi" sz="2700" dirty="0"/>
          </a:p>
          <a:p>
            <a:pPr marL="31115" algn="l" rtl="0" eaLnBrk="0">
              <a:lnSpc>
                <a:spcPct val="87000"/>
              </a:lnSpc>
              <a:spcBef>
                <a:spcPts val="664"/>
              </a:spcBef>
              <a:tabLst/>
            </a:pP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·g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是一个实例结点，代表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GS</a:t>
            </a:r>
            <a:r>
              <a:rPr sz="2700" kern="0" spc="3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中的一个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具体例子，如上所提到的事实。</a:t>
            </a:r>
            <a:endParaRPr lang="KaiTi" altLang="KaiTi" sz="2700" dirty="0"/>
          </a:p>
          <a:p>
            <a:pPr marL="12700" algn="l" rtl="0" eaLnBrk="0">
              <a:lnSpc>
                <a:spcPts val="3899"/>
              </a:lnSpc>
              <a:tabLst/>
            </a:pPr>
            <a:r>
              <a:rPr sz="27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·s</a:t>
            </a:r>
            <a:r>
              <a:rPr sz="27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是一个全称变量，表示任意一个学生。</a:t>
            </a:r>
            <a:endParaRPr lang="KaiTi" altLang="KaiTi" sz="2700" dirty="0"/>
          </a:p>
          <a:p>
            <a:pPr marL="38100" algn="l" rtl="0" eaLnBrk="0">
              <a:lnSpc>
                <a:spcPct val="95000"/>
              </a:lnSpc>
              <a:spcBef>
                <a:spcPts val="1041"/>
              </a:spcBef>
              <a:tabLst/>
            </a:pPr>
            <a:r>
              <a:rPr sz="2700" kern="0" spc="-13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·1是一个存在变量</a:t>
            </a:r>
            <a:r>
              <a:rPr sz="2700" kern="0" spc="-14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，表示某一次学习。</a:t>
            </a:r>
            <a:endParaRPr lang="KaiTi" altLang="KaiTi" sz="2700" dirty="0"/>
          </a:p>
          <a:p>
            <a:pPr marL="38100" algn="l" rtl="0" eaLnBrk="0">
              <a:lnSpc>
                <a:spcPct val="95000"/>
              </a:lnSpc>
              <a:spcBef>
                <a:spcPts val="872"/>
              </a:spcBef>
              <a:tabLst/>
            </a:pP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·c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是一个存在变量，表示某一门程序设计语言。</a:t>
            </a:r>
            <a:endParaRPr lang="KaiTi" altLang="KaiTi" sz="2700" dirty="0"/>
          </a:p>
          <a:p>
            <a:pPr marL="50800" algn="l" rtl="0" eaLnBrk="0">
              <a:lnSpc>
                <a:spcPct val="87000"/>
              </a:lnSpc>
              <a:spcBef>
                <a:spcPts val="613"/>
              </a:spcBef>
              <a:tabLst/>
            </a:pP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这</a:t>
            </a:r>
            <a:r>
              <a:rPr sz="2700" kern="0" spc="-5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样</a:t>
            </a:r>
            <a:r>
              <a:rPr sz="2700" kern="0" spc="-5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sz="2700" kern="0" spc="-3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 </a:t>
            </a: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之间的语义联系就构</a:t>
            </a:r>
            <a:r>
              <a:rPr sz="27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成一个子空间，它表示对每一个学</a:t>
            </a:r>
            <a:endParaRPr lang="KaiTi" altLang="KaiTi" sz="2700" dirty="0"/>
          </a:p>
          <a:p>
            <a:pPr marL="57150" algn="l" rtl="0" eaLnBrk="0">
              <a:lnSpc>
                <a:spcPts val="3993"/>
              </a:lnSpc>
              <a:tabLst/>
            </a:pP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生</a:t>
            </a: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s,</a:t>
            </a:r>
            <a:r>
              <a:rPr sz="2700" kern="0" spc="-3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都存在一个学</a:t>
            </a:r>
            <a:r>
              <a:rPr sz="27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习事件1和一门程序设计语言</a:t>
            </a:r>
            <a:r>
              <a:rPr sz="2700" kern="0" spc="-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c。</a:t>
            </a:r>
            <a:endParaRPr lang="SimSun" altLang="SimSun" sz="2700" dirty="0"/>
          </a:p>
        </p:txBody>
      </p:sp>
      <p:sp>
        <p:nvSpPr>
          <p:cNvPr id="272" name="textbox 272"/>
          <p:cNvSpPr/>
          <p:nvPr/>
        </p:nvSpPr>
        <p:spPr>
          <a:xfrm>
            <a:off x="876289" y="7631250"/>
            <a:ext cx="677544" cy="2178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8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300" dirty="0"/>
          </a:p>
        </p:txBody>
      </p:sp>
      <p:sp>
        <p:nvSpPr>
          <p:cNvPr id="274" name="textbox 274"/>
          <p:cNvSpPr/>
          <p:nvPr/>
        </p:nvSpPr>
        <p:spPr>
          <a:xfrm>
            <a:off x="10337809" y="7844708"/>
            <a:ext cx="133985" cy="133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8000"/>
              </a:lnSpc>
              <a:tabLst/>
            </a:pPr>
            <a:r>
              <a:rPr sz="9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28</a:t>
            </a:r>
            <a:endParaRPr lang="SimSun" altLang="SimSun" sz="9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6"/>
          <p:cNvSpPr/>
          <p:nvPr/>
        </p:nvSpPr>
        <p:spPr>
          <a:xfrm>
            <a:off x="273074" y="690708"/>
            <a:ext cx="9817100" cy="3435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454150" algn="l" rtl="0" eaLnBrk="0">
              <a:lnSpc>
                <a:spcPts val="6151"/>
              </a:lnSpc>
              <a:tabLst/>
            </a:pPr>
            <a:r>
              <a:rPr sz="51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100" dirty="0"/>
          </a:p>
          <a:p>
            <a:pPr marL="37465" algn="l" rtl="0" eaLnBrk="0">
              <a:lnSpc>
                <a:spcPct val="100000"/>
              </a:lnSpc>
              <a:spcBef>
                <a:spcPts val="103"/>
              </a:spcBef>
              <a:tabLst/>
            </a:pPr>
            <a:r>
              <a:rPr sz="2900" u="sng" kern="0" spc="-130" dirty="0">
                <a:solidFill>
                  <a:srgbClr val="E53516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</a:rPr>
              <a:t>存在和全称量词的表示(2/4)</a:t>
            </a:r>
            <a:endParaRPr lang="KaiTi" altLang="KaiTi" sz="2900" dirty="0"/>
          </a:p>
          <a:p>
            <a:pPr algn="r" rtl="0" eaLnBrk="0">
              <a:lnSpc>
                <a:spcPct val="88000"/>
              </a:lnSpc>
              <a:spcBef>
                <a:spcPts val="1691"/>
              </a:spcBef>
              <a:tabLst/>
            </a:pP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在从结点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引出的三条弧中，弧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“IS</a:t>
            </a:r>
            <a:r>
              <a:rPr sz="2900" kern="0" spc="-2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A”</a:t>
            </a:r>
            <a:r>
              <a:rPr sz="2900" kern="0" spc="-2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说明结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点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GS</a:t>
            </a:r>
            <a:r>
              <a:rPr sz="2900" kern="0" spc="-7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中一</a:t>
            </a: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个</a:t>
            </a:r>
            <a:endParaRPr lang="KaiTi" altLang="KaiTi" sz="2900" dirty="0"/>
          </a:p>
          <a:p>
            <a:pPr marL="132079" indent="-18415" algn="l" rtl="0" eaLnBrk="0">
              <a:lnSpc>
                <a:spcPct val="112000"/>
              </a:lnSpc>
              <a:spcBef>
                <a:spcPts val="68"/>
              </a:spcBef>
              <a:tabLst/>
            </a:pPr>
            <a:r>
              <a:rPr sz="29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实例；弧</a:t>
            </a:r>
            <a:r>
              <a:rPr sz="2900" kern="0" spc="-9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“F”</a:t>
            </a:r>
            <a:r>
              <a:rPr sz="2900" kern="0" spc="-2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说明它所代</a:t>
            </a:r>
            <a:r>
              <a:rPr sz="29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表的子空间及其具体形式；弧</a:t>
            </a:r>
            <a:r>
              <a:rPr sz="2900" kern="0" spc="-8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“v”     </a:t>
            </a:r>
            <a:r>
              <a:rPr sz="29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说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明它所代表的全称量词。</a:t>
            </a:r>
            <a:endParaRPr lang="KaiTi" altLang="KaiTi" sz="29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500" dirty="0"/>
          </a:p>
          <a:p>
            <a:pPr marL="12700" algn="l" rtl="0" eaLnBrk="0">
              <a:lnSpc>
                <a:spcPct val="97000"/>
              </a:lnSpc>
              <a:spcBef>
                <a:spcPts val="4"/>
              </a:spcBef>
              <a:tabLst/>
            </a:pPr>
            <a:r>
              <a:rPr sz="20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概念结点，它表示具有</a:t>
            </a:r>
            <a:endParaRPr lang="KaiTi" altLang="KaiTi" sz="2000" dirty="0"/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292084" y="4102258"/>
            <a:ext cx="9467830" cy="3200247"/>
            <a:chOff x="0" y="0"/>
            <a:chExt cx="9467830" cy="3200247"/>
          </a:xfrm>
        </p:grpSpPr>
        <p:pic>
          <p:nvPicPr>
            <p:cNvPr id="278" name="picture 27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127037" y="95124"/>
              <a:ext cx="9340792" cy="3105122"/>
            </a:xfrm>
            <a:prstGeom prst="rect">
              <a:avLst/>
            </a:prstGeom>
          </p:spPr>
        </p:pic>
        <p:sp>
          <p:nvSpPr>
            <p:cNvPr id="280" name="textbox 280"/>
            <p:cNvSpPr/>
            <p:nvPr/>
          </p:nvSpPr>
          <p:spPr>
            <a:xfrm>
              <a:off x="-12700" y="-12700"/>
              <a:ext cx="8638540" cy="30594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6674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8000"/>
                </a:lnSpc>
                <a:tabLst/>
              </a:pPr>
              <a:r>
                <a:rPr sz="2000" kern="0" spc="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全称量化的一般事件</a:t>
              </a:r>
              <a:endParaRPr lang="KaiTi" altLang="KaiTi" sz="2000" dirty="0"/>
            </a:p>
            <a:p>
              <a:pPr algn="r" rtl="0" eaLnBrk="0">
                <a:lnSpc>
                  <a:spcPts val="2895"/>
                </a:lnSpc>
                <a:tabLst/>
              </a:pPr>
              <a:r>
                <a:rPr sz="2300" kern="0" spc="0" baseline="-23216" dirty="0">
                  <a:solidFill>
                    <a:srgbClr val="162BE5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GS</a:t>
              </a:r>
              <a:r>
                <a:rPr sz="1400" kern="0" spc="0" dirty="0">
                  <a:solidFill>
                    <a:srgbClr val="162BE5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                          </a:t>
              </a:r>
              <a:r>
                <a:rPr sz="1400" kern="0" spc="-10" dirty="0">
                  <a:solidFill>
                    <a:srgbClr val="162BE5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   </a:t>
              </a:r>
              <a:r>
                <a:rPr sz="3400" kern="0" spc="-10" baseline="-8045" dirty="0">
                  <a:solidFill>
                    <a:srgbClr val="162BE5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学生</a:t>
              </a:r>
              <a:r>
                <a:rPr sz="2200" kern="0" spc="50" dirty="0">
                  <a:solidFill>
                    <a:srgbClr val="162BE5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          </a:t>
              </a:r>
              <a:r>
                <a:rPr sz="2200" kern="0" spc="-10" dirty="0">
                  <a:solidFill>
                    <a:srgbClr val="162BE5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学习</a:t>
              </a:r>
              <a:r>
                <a:rPr sz="2200" kern="0" spc="70" dirty="0">
                  <a:solidFill>
                    <a:srgbClr val="162BE5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          </a:t>
              </a:r>
              <a:r>
                <a:rPr sz="3300" kern="0" spc="-10" baseline="10652" dirty="0">
                  <a:solidFill>
                    <a:srgbClr val="162BE5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程序语言</a:t>
              </a:r>
              <a:endParaRPr lang="KaiTi" altLang="KaiTi" sz="3300" baseline="10652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4000"/>
                </a:lnSpc>
                <a:tabLst/>
              </a:pPr>
              <a:endParaRPr lang="Arial" altLang="Arial" sz="1000" dirty="0"/>
            </a:p>
            <a:p>
              <a:pPr marL="254000" algn="l" rtl="0" eaLnBrk="0">
                <a:lnSpc>
                  <a:spcPct val="79000"/>
                </a:lnSpc>
                <a:spcBef>
                  <a:spcPts val="431"/>
                </a:spcBef>
                <a:tabLst/>
              </a:pPr>
              <a:r>
                <a:rPr sz="1400" kern="0" spc="10" dirty="0">
                  <a:solidFill>
                    <a:srgbClr val="162BE5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ISA</a:t>
              </a:r>
              <a:endParaRPr lang="Times New Roman" altLang="Times New Roman" sz="1400" dirty="0"/>
            </a:p>
            <a:p>
              <a:pPr marL="3536315" algn="l" rtl="0" eaLnBrk="0">
                <a:lnSpc>
                  <a:spcPct val="77000"/>
                </a:lnSpc>
                <a:spcBef>
                  <a:spcPts val="57"/>
                </a:spcBef>
                <a:tabLst/>
              </a:pPr>
              <a:r>
                <a:rPr sz="1400" kern="0" spc="-20" dirty="0">
                  <a:solidFill>
                    <a:srgbClr val="162BE5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ISA</a:t>
              </a:r>
              <a:endParaRPr lang="Times New Roman" altLang="Times New Roman" sz="1400" dirty="0"/>
            </a:p>
            <a:p>
              <a:pPr marL="1682750" algn="l" rtl="0" eaLnBrk="0">
                <a:lnSpc>
                  <a:spcPts val="916"/>
                </a:lnSpc>
                <a:spcBef>
                  <a:spcPts val="1361"/>
                </a:spcBef>
                <a:tabLst/>
              </a:pPr>
              <a:r>
                <a:rPr sz="1400" kern="0" spc="-10" dirty="0">
                  <a:solidFill>
                    <a:srgbClr val="162BE5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F</a:t>
              </a:r>
              <a:endParaRPr lang="Times New Roman" altLang="Times New Roman" sz="1400" dirty="0"/>
            </a:p>
            <a:p>
              <a:pPr marL="4006850" algn="l" rtl="0" eaLnBrk="0">
                <a:lnSpc>
                  <a:spcPct val="98000"/>
                </a:lnSpc>
                <a:spcBef>
                  <a:spcPts val="1"/>
                </a:spcBef>
                <a:tabLst/>
              </a:pPr>
              <a:r>
                <a:rPr sz="2100" kern="0" spc="20" dirty="0">
                  <a:solidFill>
                    <a:srgbClr val="162BE5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主体</a:t>
              </a:r>
              <a:endParaRPr lang="KaiTi" altLang="KaiTi" sz="2100" dirty="0"/>
            </a:p>
            <a:p>
              <a:pPr marL="3282950" algn="l" rtl="0" eaLnBrk="0">
                <a:lnSpc>
                  <a:spcPct val="69000"/>
                </a:lnSpc>
                <a:spcBef>
                  <a:spcPts val="596"/>
                </a:spcBef>
                <a:tabLst/>
              </a:pPr>
              <a:r>
                <a:rPr sz="1200" kern="0" spc="-10" dirty="0">
                  <a:solidFill>
                    <a:srgbClr val="162BE5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</a:t>
              </a:r>
              <a:endParaRPr lang="Times New Roman" altLang="Times New Roman" sz="1200" dirty="0"/>
            </a:p>
            <a:p>
              <a:pPr marL="1707514" algn="l" rtl="0" eaLnBrk="0">
                <a:lnSpc>
                  <a:spcPct val="75000"/>
                </a:lnSpc>
                <a:spcBef>
                  <a:spcPts val="17"/>
                </a:spcBef>
                <a:tabLst/>
              </a:pPr>
              <a:r>
                <a:rPr sz="1600" kern="0" spc="-1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V</a:t>
              </a:r>
              <a:endParaRPr lang="Times New Roman" altLang="Times New Roman" sz="1600" dirty="0"/>
            </a:p>
            <a:p>
              <a:pPr marL="2882900" algn="l" rtl="0" eaLnBrk="0">
                <a:lnSpc>
                  <a:spcPts val="2483"/>
                </a:lnSpc>
                <a:spcBef>
                  <a:spcPts val="546"/>
                </a:spcBef>
                <a:tabLst/>
              </a:pPr>
              <a:r>
                <a:rPr sz="2000" kern="0" spc="40" dirty="0">
                  <a:solidFill>
                    <a:srgbClr val="E53516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全称变量</a:t>
              </a:r>
              <a:endParaRPr lang="KaiTi" altLang="KaiTi" sz="2000" dirty="0"/>
            </a:p>
          </p:txBody>
        </p:sp>
      </p:grpSp>
      <p:sp>
        <p:nvSpPr>
          <p:cNvPr id="282" name="textbox 282"/>
          <p:cNvSpPr/>
          <p:nvPr/>
        </p:nvSpPr>
        <p:spPr>
          <a:xfrm>
            <a:off x="692149" y="7517379"/>
            <a:ext cx="9677400" cy="356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05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200" kern="0" spc="-11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每一个全称量词都需要一条弧，子空间中有</a:t>
            </a:r>
            <a:r>
              <a:rPr sz="2200" kern="0" spc="-12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多少个全称量词，就需要有多少条弧。</a:t>
            </a:r>
            <a:endParaRPr lang="SimSun" altLang="SimSun" sz="2200" dirty="0"/>
          </a:p>
        </p:txBody>
      </p:sp>
      <p:sp>
        <p:nvSpPr>
          <p:cNvPr id="284" name="textbox 284"/>
          <p:cNvSpPr/>
          <p:nvPr/>
        </p:nvSpPr>
        <p:spPr>
          <a:xfrm>
            <a:off x="5441943" y="6427324"/>
            <a:ext cx="3239135" cy="701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269"/>
              </a:lnSpc>
              <a:tabLst/>
            </a:pPr>
            <a:endParaRPr lang="Arial" altLang="Arial" sz="100" dirty="0"/>
          </a:p>
          <a:p>
            <a:pPr marL="393700" algn="l" rtl="0" eaLnBrk="0">
              <a:lnSpc>
                <a:spcPct val="77000"/>
              </a:lnSpc>
              <a:tabLst/>
            </a:pPr>
            <a:r>
              <a:rPr sz="1000" kern="0" spc="-7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</a:t>
            </a:r>
            <a:r>
              <a:rPr sz="1000" kern="0" spc="1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             </a:t>
            </a:r>
            <a:r>
              <a:rPr sz="1200" kern="0" spc="-7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Times New Roman" altLang="Times New Roman" sz="12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300" dirty="0"/>
          </a:p>
          <a:p>
            <a:pPr algn="l" rtl="0" eaLnBrk="0">
              <a:lnSpc>
                <a:spcPct val="1270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604"/>
              </a:lnSpc>
              <a:tabLst/>
            </a:pPr>
            <a:r>
              <a:rPr sz="2000" kern="0" spc="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存在变量</a:t>
            </a:r>
            <a:r>
              <a:rPr sz="2000" kern="0" spc="1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 </a:t>
            </a:r>
            <a:r>
              <a:rPr sz="2000" kern="0" spc="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存在变量</a:t>
            </a:r>
            <a:endParaRPr lang="KaiTi" altLang="KaiTi" sz="2000" dirty="0"/>
          </a:p>
        </p:txBody>
      </p:sp>
      <p:sp>
        <p:nvSpPr>
          <p:cNvPr id="286" name="textbox 286"/>
          <p:cNvSpPr/>
          <p:nvPr/>
        </p:nvSpPr>
        <p:spPr>
          <a:xfrm>
            <a:off x="698458" y="6438000"/>
            <a:ext cx="1069339" cy="6203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494665" algn="l" rtl="0" eaLnBrk="0">
              <a:lnSpc>
                <a:spcPts val="1093"/>
              </a:lnSpc>
              <a:tabLst/>
            </a:pPr>
            <a:r>
              <a:rPr sz="1500" kern="0" spc="-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</a:t>
            </a:r>
            <a:endParaRPr lang="Times New Roman" altLang="Times New Roman" sz="15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900" dirty="0"/>
          </a:p>
          <a:p>
            <a:pPr marL="12700" algn="l" rtl="0" eaLnBrk="0">
              <a:lnSpc>
                <a:spcPts val="2428"/>
              </a:lnSpc>
              <a:spcBef>
                <a:spcPts val="7"/>
              </a:spcBef>
              <a:tabLst/>
            </a:pPr>
            <a:r>
              <a:rPr sz="2000" kern="0" spc="5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实例结点</a:t>
            </a:r>
            <a:endParaRPr lang="KaiTi" altLang="KaiTi" sz="2000" dirty="0"/>
          </a:p>
        </p:txBody>
      </p:sp>
      <p:sp>
        <p:nvSpPr>
          <p:cNvPr id="288" name="textbox 288"/>
          <p:cNvSpPr/>
          <p:nvPr/>
        </p:nvSpPr>
        <p:spPr>
          <a:xfrm>
            <a:off x="6553202" y="6037603"/>
            <a:ext cx="561340" cy="333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420"/>
              </a:lnSpc>
              <a:tabLst/>
            </a:pPr>
            <a:r>
              <a:rPr sz="2000" kern="0" spc="1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客体</a:t>
            </a:r>
            <a:endParaRPr lang="KaiTi" altLang="KaiTi" sz="2000" dirty="0"/>
          </a:p>
        </p:txBody>
      </p:sp>
      <p:sp>
        <p:nvSpPr>
          <p:cNvPr id="290" name="textbox 290"/>
          <p:cNvSpPr/>
          <p:nvPr/>
        </p:nvSpPr>
        <p:spPr>
          <a:xfrm>
            <a:off x="6165886" y="5497037"/>
            <a:ext cx="317500" cy="1949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400" kern="0" spc="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ISA</a:t>
            </a:r>
            <a:endParaRPr lang="Times New Roman" altLang="Times New Roman" sz="1400" dirty="0"/>
          </a:p>
        </p:txBody>
      </p:sp>
      <p:sp>
        <p:nvSpPr>
          <p:cNvPr id="292" name="textbox 292"/>
          <p:cNvSpPr/>
          <p:nvPr/>
        </p:nvSpPr>
        <p:spPr>
          <a:xfrm>
            <a:off x="8432779" y="5584014"/>
            <a:ext cx="307975" cy="190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59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400" kern="0" spc="-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ISA</a:t>
            </a:r>
            <a:endParaRPr lang="Times New Roman" altLang="Times New Roman" sz="1400" dirty="0"/>
          </a:p>
        </p:txBody>
      </p:sp>
      <p:sp>
        <p:nvSpPr>
          <p:cNvPr id="294" name="textbox 294"/>
          <p:cNvSpPr/>
          <p:nvPr/>
        </p:nvSpPr>
        <p:spPr>
          <a:xfrm>
            <a:off x="9982147" y="7040097"/>
            <a:ext cx="140335" cy="137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7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29</a:t>
            </a:r>
            <a:endParaRPr lang="SimSun" altLang="SimSun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911860" y="3919549"/>
          <a:ext cx="9093200" cy="3086100"/>
        </p:xfrm>
        <a:graphic>
          <a:graphicData uri="http://schemas.openxmlformats.org/drawingml/2006/table">
            <a:tbl>
              <a:tblPr/>
              <a:tblGrid>
                <a:gridCol w="2880360"/>
                <a:gridCol w="3254375"/>
                <a:gridCol w="2958464"/>
              </a:tblGrid>
              <a:tr h="5384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7532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572134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2700" b="1" kern="0" spc="-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符号主义</a:t>
                      </a:r>
                      <a:endParaRPr lang="KaiTi" altLang="KaiTi" sz="2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4212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7472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2700" b="1" kern="0" spc="-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联接主义</a:t>
                      </a:r>
                      <a:endParaRPr lang="KaiTi" altLang="KaiTi" sz="2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34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028700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2700" b="1" kern="0" spc="-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行为主义</a:t>
                      </a:r>
                      <a:endParaRPr lang="KaiTi" altLang="KaiTi" sz="2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257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594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21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又称为</a:t>
                      </a:r>
                      <a:r>
                        <a:rPr sz="2100" b="1" kern="0" spc="-30" dirty="0">
                          <a:solidFill>
                            <a:srgbClr val="C92C31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逻辑主义</a:t>
                      </a:r>
                      <a:r>
                        <a:rPr sz="21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、心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06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23544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21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又称为仿生学派或生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49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50215" algn="l" rtl="0" eaLnBrk="0">
                        <a:lnSpc>
                          <a:spcPts val="2588"/>
                        </a:lnSpc>
                        <a:tabLst/>
                      </a:pPr>
                      <a:r>
                        <a:rPr sz="21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又称为进化主义或控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99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1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理学派或计算机学派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423544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理学派，是</a:t>
                      </a:r>
                      <a:r>
                        <a:rPr sz="2100" kern="0" spc="30" dirty="0">
                          <a:solidFill>
                            <a:srgbClr val="C92C31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基于神经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450215" algn="l" rtl="0" eaLnBrk="0">
                        <a:lnSpc>
                          <a:spcPct val="9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1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制论学派，是基于控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6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algn="l" rtl="0" eaLnBrk="0">
                        <a:lnSpc>
                          <a:spcPct val="9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是</a:t>
                      </a:r>
                      <a:r>
                        <a:rPr sz="2100" b="1" kern="0" spc="30" dirty="0">
                          <a:solidFill>
                            <a:srgbClr val="C92C31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基于物理符号系统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423544" algn="l" rtl="0" eaLnBrk="0">
                        <a:lnSpc>
                          <a:spcPct val="9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100" kern="0" spc="20" dirty="0">
                          <a:solidFill>
                            <a:srgbClr val="C92C31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网络与学习算法</a:t>
                      </a:r>
                      <a:r>
                        <a:rPr sz="21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的人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392429" algn="l" rtl="0" eaLnBrk="0">
                        <a:lnSpc>
                          <a:spcPct val="9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制论和“</a:t>
                      </a:r>
                      <a:r>
                        <a:rPr sz="2100" b="1" kern="0" spc="-40" dirty="0">
                          <a:solidFill>
                            <a:srgbClr val="C81F24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动作-感知</a:t>
                      </a:r>
                      <a:r>
                        <a:rPr sz="21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”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2423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285750" algn="l" rtl="0" eaLnBrk="0">
                        <a:lnSpc>
                          <a:spcPct val="9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b="1" kern="0" spc="-20" dirty="0">
                          <a:solidFill>
                            <a:srgbClr val="C92C31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的人工智能学派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963294" algn="l" rtl="0" eaLnBrk="0">
                        <a:lnSpc>
                          <a:spcPct val="99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1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工智能学派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450215" algn="l" rtl="0" eaLnBrk="0">
                        <a:lnSpc>
                          <a:spcPct val="8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控制系统的人工智能</a:t>
                      </a:r>
                      <a:endParaRPr lang="KaiTi" altLang="KaiTi" sz="2100" dirty="0"/>
                    </a:p>
                    <a:p>
                      <a:pPr marL="1402714" algn="l" rtl="0" eaLnBrk="0">
                        <a:lnSpc>
                          <a:spcPts val="3317"/>
                        </a:lnSpc>
                        <a:tabLst/>
                      </a:pPr>
                      <a:r>
                        <a:rPr sz="2100" b="1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学派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49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685800" algn="l" rtl="0" eaLnBrk="0">
                        <a:lnSpc>
                          <a:spcPct val="9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100" b="1" kern="0" spc="0" dirty="0">
                          <a:solidFill>
                            <a:srgbClr val="0000FD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谓词逻辑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5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847089" algn="l" rtl="0" eaLnBrk="0">
                        <a:lnSpc>
                          <a:spcPct val="9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100" b="1" kern="0" spc="-30" dirty="0">
                          <a:solidFill>
                            <a:srgbClr val="0000FD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深度神经网络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400" dirty="0"/>
                    </a:p>
                    <a:p>
                      <a:pPr marL="1123314" algn="l" rtl="0" eaLnBrk="0">
                        <a:lnSpc>
                          <a:spcPct val="8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2100" b="1" kern="0" spc="-10" dirty="0">
                          <a:solidFill>
                            <a:srgbClr val="0000FD">
                              <a:alpha val="100000"/>
                            </a:srgbClr>
                          </a:solidFill>
                          <a:latin typeface="KaiTi"/>
                          <a:ea typeface="KaiTi"/>
                          <a:cs typeface="KaiTi"/>
                        </a:rPr>
                        <a:t>强化学习</a:t>
                      </a:r>
                      <a:endParaRPr lang="KaiTi" altLang="KaiTi" sz="2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" name="textbox 16"/>
          <p:cNvSpPr/>
          <p:nvPr/>
        </p:nvSpPr>
        <p:spPr>
          <a:xfrm>
            <a:off x="488974" y="513488"/>
            <a:ext cx="9765665" cy="26568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lang="Arial" altLang="Arial" sz="100" dirty="0"/>
          </a:p>
          <a:p>
            <a:pPr marL="176022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4200" b="1" kern="0" spc="80" dirty="0">
                <a:solidFill>
                  <a:srgbClr val="006CC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1.1.3人工智能的主要</a:t>
            </a:r>
            <a:r>
              <a:rPr sz="4200" b="1" kern="0" spc="70" dirty="0">
                <a:solidFill>
                  <a:srgbClr val="006CC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学派</a:t>
            </a:r>
            <a:endParaRPr lang="SimSun" altLang="SimSun" sz="4200" dirty="0"/>
          </a:p>
          <a:p>
            <a:pPr algn="l" rtl="0" eaLnBrk="0">
              <a:lnSpc>
                <a:spcPct val="13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3000"/>
              </a:lnSpc>
              <a:tabLst/>
            </a:pPr>
            <a:endParaRPr lang="Arial" altLang="Arial" sz="1000" dirty="0"/>
          </a:p>
          <a:p>
            <a:pPr marL="418465" algn="l" rtl="0" eaLnBrk="0">
              <a:lnSpc>
                <a:spcPct val="87000"/>
              </a:lnSpc>
              <a:spcBef>
                <a:spcPts val="815"/>
              </a:spcBef>
              <a:tabLst/>
            </a:pPr>
            <a:r>
              <a:rPr sz="2700" kern="0" spc="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由于人们对“智能”本质的不同理解和认识，形成了人工</a:t>
            </a:r>
            <a:endParaRPr lang="KaiTi" altLang="KaiTi" sz="2700" dirty="0"/>
          </a:p>
          <a:p>
            <a:pPr marL="12700" indent="5714" algn="l" rtl="0" eaLnBrk="0">
              <a:lnSpc>
                <a:spcPct val="139000"/>
              </a:lnSpc>
              <a:spcBef>
                <a:spcPts val="40"/>
              </a:spcBef>
              <a:tabLst/>
            </a:pP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智能研究的不同途径。逐步形成了符号主义、连接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主义和行为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主义三大学派。</a:t>
            </a:r>
            <a:endParaRPr lang="KaiTi" altLang="KaiTi" sz="2700" dirty="0"/>
          </a:p>
        </p:txBody>
      </p:sp>
      <p:sp>
        <p:nvSpPr>
          <p:cNvPr id="18" name="textbox 18"/>
          <p:cNvSpPr/>
          <p:nvPr/>
        </p:nvSpPr>
        <p:spPr>
          <a:xfrm>
            <a:off x="133312" y="7734627"/>
            <a:ext cx="743584" cy="2171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2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sp>
        <p:nvSpPr>
          <p:cNvPr id="20" name="textbox 20"/>
          <p:cNvSpPr/>
          <p:nvPr/>
        </p:nvSpPr>
        <p:spPr>
          <a:xfrm>
            <a:off x="9791697" y="7683852"/>
            <a:ext cx="83819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box 296"/>
          <p:cNvSpPr/>
          <p:nvPr/>
        </p:nvSpPr>
        <p:spPr>
          <a:xfrm>
            <a:off x="163731" y="458537"/>
            <a:ext cx="9751694" cy="3543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648460" algn="l" rtl="0" eaLnBrk="0">
              <a:lnSpc>
                <a:spcPts val="6032"/>
              </a:lnSpc>
              <a:tabLst/>
            </a:pPr>
            <a:r>
              <a:rPr sz="5000" b="1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2.4语义网络表示法</a:t>
            </a:r>
            <a:endParaRPr lang="KaiTi" altLang="KaiTi" sz="5000" dirty="0"/>
          </a:p>
          <a:p>
            <a:pPr marL="12700" algn="l" rtl="0" eaLnBrk="0">
              <a:lnSpc>
                <a:spcPct val="100000"/>
              </a:lnSpc>
              <a:spcBef>
                <a:spcPts val="1159"/>
              </a:spcBef>
              <a:tabLst/>
            </a:pPr>
            <a:r>
              <a:rPr sz="2700" b="1" u="sng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存在和全称量词的表示(3/4)</a:t>
            </a:r>
            <a:endParaRPr lang="KaiTi" altLang="KaiTi" sz="2700" dirty="0"/>
          </a:p>
          <a:p>
            <a:pPr algn="l" rtl="0" eaLnBrk="0">
              <a:lnSpc>
                <a:spcPct val="139000"/>
              </a:lnSpc>
              <a:tabLst/>
            </a:pPr>
            <a:endParaRPr lang="Arial" altLang="Arial" sz="1000" dirty="0"/>
          </a:p>
          <a:p>
            <a:pPr marL="189229" indent="-3810" algn="l" rtl="0" eaLnBrk="0">
              <a:lnSpc>
                <a:spcPct val="98000"/>
              </a:lnSpc>
              <a:spcBef>
                <a:spcPts val="730"/>
              </a:spcBef>
              <a:tabLst/>
            </a:pP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4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4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每一个全称量词都需</a:t>
            </a:r>
            <a:r>
              <a:rPr sz="2400" b="1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要一条这样的弧，子空间中有多少个全称量词</a:t>
            </a:r>
            <a:r>
              <a:rPr sz="24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就需要有多少条这样的弧。</a:t>
            </a:r>
            <a:endParaRPr lang="KaiTi" altLang="KaiTi" sz="2400" dirty="0"/>
          </a:p>
          <a:p>
            <a:pPr marL="185420" algn="l" rtl="0" eaLnBrk="0">
              <a:lnSpc>
                <a:spcPct val="97000"/>
              </a:lnSpc>
              <a:spcBef>
                <a:spcPts val="345"/>
              </a:spcBef>
              <a:tabLst/>
            </a:pPr>
            <a:r>
              <a:rPr sz="24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400" kern="0" spc="3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400" b="1" kern="0" spc="-1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例2-19用语义网络表示事实：</a:t>
            </a:r>
            <a:endParaRPr lang="KaiTi" altLang="KaiTi" sz="2400" dirty="0"/>
          </a:p>
          <a:p>
            <a:pPr marL="185420" algn="l" rtl="0" eaLnBrk="0">
              <a:lnSpc>
                <a:spcPct val="96000"/>
              </a:lnSpc>
              <a:spcBef>
                <a:spcPts val="298"/>
              </a:spcBef>
              <a:tabLst/>
            </a:pPr>
            <a:r>
              <a:rPr sz="1000" kern="0" spc="-50" baseline="46879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r>
              <a:rPr sz="600" kern="0" spc="-5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</a:t>
            </a:r>
            <a:r>
              <a:rPr sz="2400" b="1" kern="0" spc="-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“每个学生都学习了所有的程</a:t>
            </a:r>
            <a:r>
              <a:rPr sz="2400" b="1" kern="0" spc="-6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序设计课程”</a:t>
            </a:r>
            <a:endParaRPr lang="KaiTi" altLang="KaiTi" sz="2400" dirty="0"/>
          </a:p>
          <a:p>
            <a:pPr marL="185420" algn="l" rtl="0" eaLnBrk="0">
              <a:lnSpc>
                <a:spcPct val="92000"/>
              </a:lnSpc>
              <a:spcBef>
                <a:spcPts val="376"/>
              </a:spcBef>
              <a:tabLst/>
            </a:pPr>
            <a:r>
              <a:rPr sz="24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400" kern="0" spc="2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400" b="1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其语义网络如下图所示。其中，结点</a:t>
            </a:r>
            <a:r>
              <a:rPr sz="2400" b="1" kern="0" spc="-1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</a:t>
            </a:r>
            <a:r>
              <a:rPr sz="2400" b="1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有两条</a:t>
            </a:r>
            <a:r>
              <a:rPr sz="2400" b="1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指向全称变量的弧。</a:t>
            </a:r>
            <a:endParaRPr lang="KaiTi" altLang="KaiTi" sz="2400" dirty="0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2184387" y="4127528"/>
            <a:ext cx="7461213" cy="3676631"/>
            <a:chOff x="0" y="0"/>
            <a:chExt cx="7461213" cy="3676631"/>
          </a:xfrm>
        </p:grpSpPr>
        <p:pic>
          <p:nvPicPr>
            <p:cNvPr id="298" name="picture 2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7461213" cy="3676631"/>
            </a:xfrm>
            <a:prstGeom prst="rect">
              <a:avLst/>
            </a:prstGeom>
          </p:spPr>
        </p:pic>
        <p:sp>
          <p:nvSpPr>
            <p:cNvPr id="300" name="textbox 300"/>
            <p:cNvSpPr/>
            <p:nvPr/>
          </p:nvSpPr>
          <p:spPr>
            <a:xfrm>
              <a:off x="406374" y="170162"/>
              <a:ext cx="6309359" cy="34080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012"/>
                </a:lnSpc>
                <a:tabLst/>
              </a:pPr>
              <a:endParaRPr lang="Arial" altLang="Arial" sz="100" dirty="0"/>
            </a:p>
            <a:p>
              <a:pPr algn="r" rtl="0" eaLnBrk="0">
                <a:lnSpc>
                  <a:spcPct val="100000"/>
                </a:lnSpc>
                <a:tabLst/>
              </a:pPr>
              <a:r>
                <a:rPr sz="2100" b="1" kern="0" spc="-20" dirty="0">
                  <a:solidFill>
                    <a:srgbClr val="0006CC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程序设计课</a:t>
              </a:r>
              <a:endParaRPr lang="KaiTi" altLang="KaiTi" sz="2100" dirty="0"/>
            </a:p>
            <a:p>
              <a:pPr algn="l" rtl="0" eaLnBrk="0">
                <a:lnSpc>
                  <a:spcPct val="12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1000"/>
                </a:lnSpc>
                <a:tabLst/>
              </a:pPr>
              <a:endParaRPr lang="Arial" altLang="Arial" sz="1000" dirty="0"/>
            </a:p>
            <a:p>
              <a:pPr marL="5702300" algn="l" rtl="0" eaLnBrk="0">
                <a:lnSpc>
                  <a:spcPct val="79000"/>
                </a:lnSpc>
                <a:spcBef>
                  <a:spcPts val="633"/>
                </a:spcBef>
                <a:tabLst/>
              </a:pPr>
              <a:r>
                <a:rPr sz="2100" b="1" kern="0" spc="10" dirty="0">
                  <a:solidFill>
                    <a:srgbClr val="0000CC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ISA</a:t>
              </a:r>
              <a:endParaRPr lang="Times New Roman" altLang="Times New Roman" sz="2100" dirty="0"/>
            </a:p>
            <a:p>
              <a:pPr marL="1860550" algn="l" rtl="0" eaLnBrk="0">
                <a:lnSpc>
                  <a:spcPct val="79000"/>
                </a:lnSpc>
                <a:spcBef>
                  <a:spcPts val="1639"/>
                </a:spcBef>
                <a:tabLst/>
              </a:pPr>
              <a:r>
                <a:rPr sz="2100" b="1" kern="0" spc="0" dirty="0">
                  <a:solidFill>
                    <a:srgbClr val="0000CC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Subject</a:t>
              </a:r>
              <a:endParaRPr lang="Times New Roman" altLang="Times New Roman" sz="2100" dirty="0"/>
            </a:p>
            <a:p>
              <a:pPr marL="1314450" algn="l" rtl="0" eaLnBrk="0">
                <a:lnSpc>
                  <a:spcPct val="79000"/>
                </a:lnSpc>
                <a:spcBef>
                  <a:spcPts val="881"/>
                </a:spcBef>
                <a:tabLst/>
              </a:pPr>
              <a:r>
                <a:rPr sz="2100" kern="0" spc="-20" dirty="0">
                  <a:solidFill>
                    <a:srgbClr val="0000CC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S</a:t>
              </a:r>
              <a:endParaRPr lang="Times New Roman" altLang="Times New Roman" sz="21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4000"/>
                </a:lnSpc>
                <a:tabLst/>
              </a:pPr>
              <a:endParaRPr lang="Arial" altLang="Arial" sz="1000" dirty="0"/>
            </a:p>
            <a:p>
              <a:pPr marL="1397000" algn="l" rtl="0" eaLnBrk="0">
                <a:lnSpc>
                  <a:spcPct val="73000"/>
                </a:lnSpc>
                <a:spcBef>
                  <a:spcPts val="635"/>
                </a:spcBef>
                <a:tabLst/>
              </a:pPr>
              <a:r>
                <a:rPr sz="2100" b="1" kern="0" spc="10" dirty="0">
                  <a:solidFill>
                    <a:srgbClr val="0000CC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ISA</a:t>
              </a:r>
              <a:endParaRPr lang="Times New Roman" altLang="Times New Roman" sz="2100" dirty="0"/>
            </a:p>
            <a:p>
              <a:pPr marL="12700" algn="l" rtl="0" eaLnBrk="0">
                <a:lnSpc>
                  <a:spcPct val="78000"/>
                </a:lnSpc>
                <a:spcBef>
                  <a:spcPts val="17"/>
                </a:spcBef>
                <a:tabLst/>
              </a:pPr>
              <a:r>
                <a:rPr sz="2100" b="1" kern="0" spc="-20" dirty="0">
                  <a:solidFill>
                    <a:srgbClr val="0000CC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GS</a:t>
              </a:r>
              <a:endParaRPr lang="Times New Roman" altLang="Times New Roman" sz="2100" dirty="0"/>
            </a:p>
          </p:txBody>
        </p:sp>
        <p:pic>
          <p:nvPicPr>
            <p:cNvPr id="302" name="picture 3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5041938" y="2724089"/>
              <a:ext cx="253968" cy="247659"/>
            </a:xfrm>
            <a:prstGeom prst="rect">
              <a:avLst/>
            </a:prstGeom>
          </p:spPr>
        </p:pic>
      </p:grpSp>
      <p:sp>
        <p:nvSpPr>
          <p:cNvPr id="304" name="textbox 304"/>
          <p:cNvSpPr/>
          <p:nvPr/>
        </p:nvSpPr>
        <p:spPr>
          <a:xfrm>
            <a:off x="5943570" y="6858657"/>
            <a:ext cx="401954" cy="8185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1444"/>
              </a:lnSpc>
              <a:tabLst/>
            </a:pPr>
            <a:r>
              <a:rPr sz="2100" kern="0" spc="-2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</a:t>
            </a:r>
            <a:endParaRPr lang="Times New Roman" altLang="Times New Roman" sz="2100" dirty="0"/>
          </a:p>
          <a:p>
            <a:pPr marL="12700" algn="l" rtl="0" eaLnBrk="0">
              <a:lnSpc>
                <a:spcPts val="4800"/>
              </a:lnSpc>
              <a:tabLst/>
            </a:pPr>
            <a:r>
              <a:rPr sz="2400" kern="0" spc="-1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</a:t>
            </a:r>
            <a:endParaRPr lang="Times New Roman" altLang="Times New Roman" sz="2400" dirty="0"/>
          </a:p>
        </p:txBody>
      </p:sp>
      <p:sp>
        <p:nvSpPr>
          <p:cNvPr id="306" name="textbox 306"/>
          <p:cNvSpPr/>
          <p:nvPr/>
        </p:nvSpPr>
        <p:spPr>
          <a:xfrm>
            <a:off x="6508716" y="5798882"/>
            <a:ext cx="802640" cy="2787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85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2100" b="1" kern="0" spc="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Object</a:t>
            </a:r>
            <a:endParaRPr lang="Times New Roman" altLang="Times New Roman" sz="2100" dirty="0"/>
          </a:p>
        </p:txBody>
      </p:sp>
      <p:sp>
        <p:nvSpPr>
          <p:cNvPr id="308" name="textbox 308"/>
          <p:cNvSpPr/>
          <p:nvPr/>
        </p:nvSpPr>
        <p:spPr>
          <a:xfrm>
            <a:off x="5680781" y="4301842"/>
            <a:ext cx="587375" cy="342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33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100" b="1" kern="0" spc="90" dirty="0">
                <a:solidFill>
                  <a:srgbClr val="000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学习</a:t>
            </a:r>
            <a:endParaRPr lang="KaiTi" altLang="KaiTi" sz="2100" dirty="0"/>
          </a:p>
        </p:txBody>
      </p:sp>
      <p:sp>
        <p:nvSpPr>
          <p:cNvPr id="310" name="textbox 310"/>
          <p:cNvSpPr/>
          <p:nvPr/>
        </p:nvSpPr>
        <p:spPr>
          <a:xfrm>
            <a:off x="3775752" y="4301842"/>
            <a:ext cx="566419" cy="342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33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100" b="1" kern="0" spc="10" dirty="0">
                <a:solidFill>
                  <a:srgbClr val="000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学生</a:t>
            </a:r>
            <a:endParaRPr lang="KaiTi" altLang="KaiTi" sz="2100" dirty="0"/>
          </a:p>
        </p:txBody>
      </p:sp>
      <p:sp>
        <p:nvSpPr>
          <p:cNvPr id="312" name="textbox 312"/>
          <p:cNvSpPr/>
          <p:nvPr/>
        </p:nvSpPr>
        <p:spPr>
          <a:xfrm>
            <a:off x="4146545" y="5250305"/>
            <a:ext cx="475615" cy="277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8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2100" b="1" kern="0" spc="1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ISA</a:t>
            </a:r>
            <a:endParaRPr lang="Times New Roman" altLang="Times New Roman" sz="2100" dirty="0"/>
          </a:p>
        </p:txBody>
      </p:sp>
      <p:sp>
        <p:nvSpPr>
          <p:cNvPr id="314" name="textbox 314"/>
          <p:cNvSpPr/>
          <p:nvPr/>
        </p:nvSpPr>
        <p:spPr>
          <a:xfrm>
            <a:off x="6083334" y="5250305"/>
            <a:ext cx="475615" cy="277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8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2100" b="1" kern="0" spc="1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ISA</a:t>
            </a:r>
            <a:endParaRPr lang="Times New Roman" altLang="Times New Roman" sz="2100" dirty="0"/>
          </a:p>
        </p:txBody>
      </p:sp>
      <p:sp>
        <p:nvSpPr>
          <p:cNvPr id="316" name="textbox 316"/>
          <p:cNvSpPr/>
          <p:nvPr/>
        </p:nvSpPr>
        <p:spPr>
          <a:xfrm>
            <a:off x="882598" y="7657641"/>
            <a:ext cx="654050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6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400" dirty="0"/>
          </a:p>
        </p:txBody>
      </p:sp>
      <p:sp>
        <p:nvSpPr>
          <p:cNvPr id="318" name="textbox 318"/>
          <p:cNvSpPr/>
          <p:nvPr/>
        </p:nvSpPr>
        <p:spPr>
          <a:xfrm>
            <a:off x="7988255" y="6067863"/>
            <a:ext cx="153670" cy="2139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1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600" kern="0" spc="-10" dirty="0">
                <a:solidFill>
                  <a:srgbClr val="0C0F0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Times New Roman" altLang="Times New Roman" sz="1600" dirty="0"/>
          </a:p>
        </p:txBody>
      </p:sp>
      <p:sp>
        <p:nvSpPr>
          <p:cNvPr id="320" name="textbox 320"/>
          <p:cNvSpPr/>
          <p:nvPr/>
        </p:nvSpPr>
        <p:spPr>
          <a:xfrm>
            <a:off x="10217187" y="7605146"/>
            <a:ext cx="159385" cy="1549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7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30</a:t>
            </a:r>
            <a:endParaRPr lang="Times New Roman" altLang="Times New Roman" sz="1100" dirty="0"/>
          </a:p>
        </p:txBody>
      </p:sp>
      <p:sp>
        <p:nvSpPr>
          <p:cNvPr id="322" name="textbox 322"/>
          <p:cNvSpPr/>
          <p:nvPr/>
        </p:nvSpPr>
        <p:spPr>
          <a:xfrm>
            <a:off x="5867434" y="6166131"/>
            <a:ext cx="85089" cy="1606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47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100" kern="0" spc="-1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</a:t>
            </a:r>
            <a:endParaRPr lang="SimSun" altLang="SimSun" sz="11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box 324"/>
          <p:cNvSpPr/>
          <p:nvPr/>
        </p:nvSpPr>
        <p:spPr>
          <a:xfrm>
            <a:off x="884916" y="1155807"/>
            <a:ext cx="4948554" cy="5373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2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4700" b="1" kern="0" spc="41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第3章确定性推理</a:t>
            </a:r>
            <a:endParaRPr lang="KaiTi" altLang="KaiTi" sz="4700" dirty="0"/>
          </a:p>
          <a:p>
            <a:pPr algn="l" rtl="0" eaLnBrk="0">
              <a:lnSpc>
                <a:spcPct val="199000"/>
              </a:lnSpc>
              <a:tabLst/>
            </a:pPr>
            <a:endParaRPr lang="Arial" altLang="Arial" sz="1000" dirty="0"/>
          </a:p>
          <a:p>
            <a:pPr marL="729615" algn="l" rtl="0" eaLnBrk="0">
              <a:lnSpc>
                <a:spcPct val="90000"/>
              </a:lnSpc>
              <a:spcBef>
                <a:spcPts val="1387"/>
              </a:spcBef>
              <a:tabLst/>
            </a:pPr>
            <a:r>
              <a:rPr sz="4600" b="1" kern="0" spc="-4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本章主要内容：</a:t>
            </a:r>
            <a:endParaRPr lang="KaiTi" altLang="KaiTi" sz="4600" dirty="0"/>
          </a:p>
          <a:p>
            <a:pPr marL="663575" algn="l" rtl="0" eaLnBrk="0">
              <a:lnSpc>
                <a:spcPct val="162000"/>
              </a:lnSpc>
              <a:spcBef>
                <a:spcPts val="48"/>
              </a:spcBef>
              <a:tabLst/>
            </a:pP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3.1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6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推理的基本概念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600" b="1" u="sng" kern="0" spc="2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3.2推理的逻辑基础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600" b="1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3.3自然演绎推理</a:t>
            </a:r>
            <a:endParaRPr lang="KaiTi" altLang="KaiTi" sz="36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900" dirty="0"/>
          </a:p>
          <a:p>
            <a:pPr marL="664209" algn="l" rtl="0" eaLnBrk="0">
              <a:lnSpc>
                <a:spcPct val="97000"/>
              </a:lnSpc>
              <a:spcBef>
                <a:spcPts val="2"/>
              </a:spcBef>
              <a:tabLst/>
            </a:pPr>
            <a:r>
              <a:rPr sz="3600" b="1" u="sng" kern="0" spc="20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3.4归结演绎推理</a:t>
            </a:r>
            <a:endParaRPr lang="KaiTi" altLang="KaiTi" sz="3600" dirty="0"/>
          </a:p>
        </p:txBody>
      </p:sp>
      <p:sp>
        <p:nvSpPr>
          <p:cNvPr id="326" name="textbox 326"/>
          <p:cNvSpPr/>
          <p:nvPr/>
        </p:nvSpPr>
        <p:spPr>
          <a:xfrm>
            <a:off x="882598" y="7642680"/>
            <a:ext cx="8954769" cy="2139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1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 </a:t>
            </a: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</a:t>
            </a:r>
            <a:r>
              <a:rPr sz="15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31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box 328"/>
          <p:cNvSpPr/>
          <p:nvPr/>
        </p:nvSpPr>
        <p:spPr>
          <a:xfrm>
            <a:off x="564159" y="589946"/>
            <a:ext cx="9973309" cy="7266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50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8000"/>
              </a:lnSpc>
              <a:tabLst/>
            </a:pPr>
            <a:r>
              <a:rPr sz="4200" b="1" kern="0" spc="-1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3.2.2谓词公式</a:t>
            </a:r>
            <a:r>
              <a:rPr sz="4200" b="1" kern="0" spc="-2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的永真性和可满足性</a:t>
            </a:r>
            <a:endParaRPr lang="KaiTi" altLang="KaiTi" sz="42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9000"/>
              </a:lnSpc>
              <a:spcBef>
                <a:spcPts val="873"/>
              </a:spcBef>
              <a:tabLst/>
            </a:pPr>
            <a:r>
              <a:rPr sz="2900" b="1" kern="0" spc="430" dirty="0">
                <a:solidFill>
                  <a:srgbClr val="2E466A">
                    <a:alpha val="100000"/>
                  </a:srgbClr>
                </a:solidFill>
                <a:latin typeface="KaiTi"/>
                <a:ea typeface="KaiTi"/>
                <a:cs typeface="KaiTi"/>
              </a:rPr>
              <a:t>附1:谓词演算的基本等价式</a:t>
            </a:r>
            <a:endParaRPr lang="KaiTi" altLang="KaiTi" sz="2900" dirty="0"/>
          </a:p>
          <a:p>
            <a:pPr marL="51435" algn="l" rtl="0" eaLnBrk="0">
              <a:lnSpc>
                <a:spcPct val="91000"/>
              </a:lnSpc>
              <a:spcBef>
                <a:spcPts val="399"/>
              </a:spcBef>
              <a:tabLst/>
            </a:pP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·双重否定律</a:t>
            </a: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(double negation </a:t>
            </a:r>
            <a:r>
              <a:rPr sz="29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law):</a:t>
            </a:r>
            <a:endParaRPr lang="Times New Roman" altLang="Times New Roman" sz="2900" dirty="0"/>
          </a:p>
          <a:p>
            <a:pPr marL="610234" algn="l" rtl="0" eaLnBrk="0">
              <a:lnSpc>
                <a:spcPct val="97000"/>
              </a:lnSpc>
              <a:spcBef>
                <a:spcPts val="6"/>
              </a:spcBef>
              <a:tabLst/>
            </a:pPr>
            <a:r>
              <a:rPr sz="3300" kern="0" spc="-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7(</a:t>
            </a:r>
            <a:r>
              <a:rPr sz="3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3300" kern="0" spc="-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P(x))=P(x)</a:t>
            </a:r>
            <a:endParaRPr lang="Arial" altLang="Arial" sz="3300" dirty="0"/>
          </a:p>
          <a:p>
            <a:pPr marL="51435" algn="l" rtl="0" eaLnBrk="0">
              <a:lnSpc>
                <a:spcPct val="93000"/>
              </a:lnSpc>
              <a:spcBef>
                <a:spcPts val="887"/>
              </a:spcBef>
              <a:tabLst/>
            </a:pPr>
            <a:r>
              <a:rPr sz="2900" kern="0" spc="-17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·德·摩根定律</a:t>
            </a:r>
            <a:r>
              <a:rPr sz="2900" kern="0" spc="-17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(Mog</a:t>
            </a:r>
            <a:r>
              <a:rPr sz="2900" kern="0" spc="-18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en</a:t>
            </a:r>
            <a:r>
              <a:rPr sz="2900" kern="0" spc="48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kern="0" spc="-18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law):</a:t>
            </a:r>
            <a:endParaRPr lang="Times New Roman" altLang="Times New Roman" sz="2900" dirty="0"/>
          </a:p>
          <a:p>
            <a:pPr marL="597534" algn="l" rtl="0" eaLnBrk="0">
              <a:lnSpc>
                <a:spcPct val="80000"/>
              </a:lnSpc>
              <a:spcBef>
                <a:spcPts val="653"/>
              </a:spcBef>
              <a:tabLst/>
            </a:pPr>
            <a:r>
              <a:rPr sz="3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7(P(x)</a:t>
            </a: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VQ</a:t>
            </a:r>
            <a:r>
              <a:rPr sz="3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(x))=┐P(x)A</a:t>
            </a:r>
            <a:r>
              <a:rPr sz="33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-Q(x)</a:t>
            </a:r>
            <a:endParaRPr lang="Times New Roman" altLang="Times New Roman" sz="3300" dirty="0"/>
          </a:p>
          <a:p>
            <a:pPr marL="489584" algn="l" rtl="0" eaLnBrk="0">
              <a:lnSpc>
                <a:spcPct val="79000"/>
              </a:lnSpc>
              <a:spcBef>
                <a:spcPts val="1570"/>
              </a:spcBef>
              <a:tabLst/>
            </a:pP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7(P(x))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AQ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(x))=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                P(x)V7Q(x)</a:t>
            </a:r>
            <a:endParaRPr lang="Times New Roman" altLang="Times New Roman" sz="2700" dirty="0"/>
          </a:p>
          <a:p>
            <a:pPr marL="51435" algn="l" rtl="0" eaLnBrk="0">
              <a:lnSpc>
                <a:spcPct val="92000"/>
              </a:lnSpc>
              <a:spcBef>
                <a:spcPts val="964"/>
              </a:spcBef>
              <a:tabLst/>
            </a:pPr>
            <a:r>
              <a:rPr sz="2700" kern="0" spc="-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·逆否律</a:t>
            </a:r>
            <a:r>
              <a:rPr sz="2700" kern="0" spc="-2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(inverse-negatio</a:t>
            </a:r>
            <a:r>
              <a:rPr sz="2700" kern="0" spc="-3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700" kern="0" spc="14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700" kern="0" spc="-3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law):</a:t>
            </a:r>
            <a:endParaRPr lang="Times New Roman" altLang="Times New Roman" sz="2700" dirty="0"/>
          </a:p>
          <a:p>
            <a:pPr marL="324484" algn="l" rtl="0" eaLnBrk="0">
              <a:lnSpc>
                <a:spcPct val="79000"/>
              </a:lnSpc>
              <a:spcBef>
                <a:spcPts val="1104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P(x)→Q(x)=7Q(x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)→┐P(x)</a:t>
            </a:r>
            <a:endParaRPr lang="Times New Roman" altLang="Times New Roman" sz="2700" dirty="0"/>
          </a:p>
          <a:p>
            <a:pPr marL="51435" algn="l" rtl="0" eaLnBrk="0">
              <a:lnSpc>
                <a:spcPct val="93000"/>
              </a:lnSpc>
              <a:spcBef>
                <a:spcPts val="1105"/>
              </a:spcBef>
              <a:tabLst/>
            </a:pPr>
            <a:r>
              <a:rPr sz="2900" kern="0" spc="-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·分配律</a:t>
            </a:r>
            <a:r>
              <a:rPr sz="2900" kern="0" spc="-3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(assignment law):</a:t>
            </a:r>
            <a:endParaRPr lang="Times New Roman" altLang="Times New Roman" sz="2900" dirty="0"/>
          </a:p>
          <a:p>
            <a:pPr marL="324484" algn="l" rtl="0" eaLnBrk="0">
              <a:lnSpc>
                <a:spcPct val="91000"/>
              </a:lnSpc>
              <a:spcBef>
                <a:spcPts val="426"/>
              </a:spcBef>
              <a:tabLst/>
            </a:pPr>
            <a:r>
              <a:rPr sz="33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P(x)A(Q(x)VR(x</a:t>
            </a:r>
            <a:r>
              <a:rPr sz="3300" kern="0" spc="-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))=(P(x)AQ(x)V(P(x)</a:t>
            </a:r>
            <a:r>
              <a:rPr sz="3300" kern="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△</a:t>
            </a:r>
            <a:r>
              <a:rPr sz="3300" kern="0" spc="-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R(x))</a:t>
            </a:r>
            <a:endParaRPr lang="Times New Roman" altLang="Times New Roman" sz="3300" dirty="0"/>
          </a:p>
          <a:p>
            <a:pPr marL="324484" algn="l" rtl="0" eaLnBrk="0">
              <a:lnSpc>
                <a:spcPct val="98000"/>
              </a:lnSpc>
              <a:spcBef>
                <a:spcPts val="6"/>
              </a:spcBef>
              <a:tabLst/>
            </a:pPr>
            <a:r>
              <a:rPr sz="33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P(x)V(Q(x)</a:t>
            </a:r>
            <a:r>
              <a:rPr sz="33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△</a:t>
            </a:r>
            <a:r>
              <a:rPr sz="33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R(x))=(P(x)VQ(x))A(P(x</a:t>
            </a:r>
            <a:r>
              <a:rPr sz="33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)VR(x))</a:t>
            </a:r>
            <a:endParaRPr lang="Times New Roman" altLang="Times New Roman" sz="33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400" dirty="0"/>
          </a:p>
          <a:p>
            <a:pPr marL="324484" algn="l" rtl="0" eaLnBrk="0">
              <a:lnSpc>
                <a:spcPct val="77000"/>
              </a:lnSpc>
              <a:spcBef>
                <a:spcPts val="2"/>
              </a:spcBef>
              <a:tabLst/>
            </a:pP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</a:t>
            </a: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</a:t>
            </a:r>
            <a:r>
              <a:rPr sz="15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32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box 330"/>
          <p:cNvSpPr/>
          <p:nvPr/>
        </p:nvSpPr>
        <p:spPr>
          <a:xfrm>
            <a:off x="476249" y="596153"/>
            <a:ext cx="9901555" cy="6185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87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9000"/>
              </a:lnSpc>
              <a:tabLst/>
            </a:pPr>
            <a:r>
              <a:rPr sz="4100" b="1" kern="0" spc="7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3.2.2谓词公式的永真性和可满足性</a:t>
            </a:r>
            <a:endParaRPr lang="KaiTi" altLang="KaiTi" sz="4100" dirty="0"/>
          </a:p>
          <a:p>
            <a:pPr marL="18415" algn="l" rtl="0" eaLnBrk="0">
              <a:lnSpc>
                <a:spcPct val="99000"/>
              </a:lnSpc>
              <a:spcBef>
                <a:spcPts val="1319"/>
              </a:spcBef>
              <a:tabLst/>
            </a:pPr>
            <a:r>
              <a:rPr sz="3200" b="1" kern="0" spc="160" dirty="0">
                <a:solidFill>
                  <a:srgbClr val="2E466A">
                    <a:alpha val="100000"/>
                  </a:srgbClr>
                </a:solidFill>
                <a:latin typeface="KaiTi"/>
                <a:ea typeface="KaiTi"/>
                <a:cs typeface="KaiTi"/>
              </a:rPr>
              <a:t>附1:谓词演算的基本等价式</a:t>
            </a:r>
            <a:endParaRPr lang="KaiTi" altLang="KaiTi" sz="3200" dirty="0"/>
          </a:p>
          <a:p>
            <a:pPr marL="12700" algn="l" rtl="0" eaLnBrk="0">
              <a:lnSpc>
                <a:spcPct val="93000"/>
              </a:lnSpc>
              <a:spcBef>
                <a:spcPts val="768"/>
              </a:spcBef>
              <a:tabLst/>
            </a:pP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·结合律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(association  law):</a:t>
            </a:r>
            <a:endParaRPr lang="Times New Roman" altLang="Times New Roman" sz="2700" dirty="0"/>
          </a:p>
          <a:p>
            <a:pPr marL="634365" algn="l" rtl="0" eaLnBrk="0">
              <a:lnSpc>
                <a:spcPct val="91000"/>
              </a:lnSpc>
              <a:spcBef>
                <a:spcPts val="504"/>
              </a:spcBef>
              <a:tabLst/>
            </a:pP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(P(x)AQ(x))</a:t>
            </a: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△</a:t>
            </a: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R(x)=P(x)A(Q(x)</a:t>
            </a: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△</a:t>
            </a: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R(x))</a:t>
            </a:r>
            <a:endParaRPr lang="Times New Roman" altLang="Times New Roman" sz="3000" dirty="0"/>
          </a:p>
          <a:p>
            <a:pPr marL="622300" algn="l" rtl="0" eaLnBrk="0">
              <a:lnSpc>
                <a:spcPts val="3799"/>
              </a:lnSpc>
              <a:tabLst/>
            </a:pP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(P(x)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VQ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(x))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VR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=P(x)V(Q(x)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VR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(x))</a:t>
            </a:r>
            <a:endParaRPr lang="Times New Roman" altLang="Times New Roman" sz="3000" dirty="0"/>
          </a:p>
          <a:p>
            <a:pPr marL="12700" algn="l" rtl="0" eaLnBrk="0">
              <a:lnSpc>
                <a:spcPct val="91000"/>
              </a:lnSpc>
              <a:spcBef>
                <a:spcPts val="1052"/>
              </a:spcBef>
              <a:tabLst/>
            </a:pPr>
            <a:r>
              <a:rPr sz="2700" kern="0" spc="1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·蕴含等价式</a:t>
            </a:r>
            <a:r>
              <a:rPr sz="2700" kern="0" spc="1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700" kern="0" spc="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implication</a:t>
            </a:r>
            <a:r>
              <a:rPr sz="2700" kern="0" spc="64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law</a:t>
            </a:r>
            <a:r>
              <a:rPr sz="2700" kern="0" spc="1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):</a:t>
            </a:r>
            <a:endParaRPr lang="Times New Roman" altLang="Times New Roman" sz="2700" dirty="0"/>
          </a:p>
          <a:p>
            <a:pPr marL="634365" algn="l" rtl="0" eaLnBrk="0">
              <a:lnSpc>
                <a:spcPct val="117000"/>
              </a:lnSpc>
              <a:spcBef>
                <a:spcPts val="31"/>
              </a:spcBef>
              <a:tabLst/>
            </a:pPr>
            <a:r>
              <a:rPr sz="2700" u="sng" kern="0" spc="16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P(x)</a:t>
            </a:r>
            <a:r>
              <a:rPr sz="2700" u="sng" kern="0" spc="-38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u="sng" kern="0" spc="16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→</a:t>
            </a:r>
            <a:r>
              <a:rPr sz="2700" u="sng" kern="0" spc="-40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u="sng" kern="0" spc="16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Q(x)</a:t>
            </a:r>
            <a:r>
              <a:rPr sz="2700" kern="0" spc="16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三</a:t>
            </a:r>
            <a:r>
              <a:rPr sz="2700" u="sng" kern="0" spc="16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P(x)</a:t>
            </a:r>
            <a:r>
              <a:rPr sz="2700" u="sng" kern="0" spc="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VQ</a:t>
            </a:r>
            <a:r>
              <a:rPr sz="2700" u="sng" kern="0" spc="16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</a:t>
            </a:r>
            <a:endParaRPr lang="Times New Roman" altLang="Times New Roman" sz="2700" dirty="0"/>
          </a:p>
          <a:p>
            <a:pPr marL="12700" algn="l" rtl="0" eaLnBrk="0">
              <a:lnSpc>
                <a:spcPct val="93000"/>
              </a:lnSpc>
              <a:spcBef>
                <a:spcPts val="510"/>
              </a:spcBef>
              <a:tabLst/>
            </a:pPr>
            <a:r>
              <a:rPr sz="3000" kern="0" spc="-1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·易名规则</a:t>
            </a:r>
            <a:r>
              <a:rPr sz="3000" kern="0" spc="-15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(rename law):</a:t>
            </a:r>
            <a:endParaRPr lang="Times New Roman" altLang="Times New Roman" sz="3000" dirty="0"/>
          </a:p>
          <a:p>
            <a:pPr marL="634365" algn="l" rtl="0" eaLnBrk="0">
              <a:lnSpc>
                <a:spcPct val="80000"/>
              </a:lnSpc>
              <a:spcBef>
                <a:spcPts val="1164"/>
              </a:spcBef>
              <a:tabLst/>
            </a:pPr>
            <a:r>
              <a:rPr sz="3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VxP(x)VVxQ</a:t>
            </a:r>
            <a:r>
              <a:rPr sz="30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(x)=VxP(x)VVyQ(y)</a:t>
            </a:r>
            <a:endParaRPr lang="Times New Roman" altLang="Times New Roman" sz="3000" dirty="0"/>
          </a:p>
          <a:p>
            <a:pPr marL="12700" algn="l" rtl="0" eaLnBrk="0">
              <a:lnSpc>
                <a:spcPct val="93000"/>
              </a:lnSpc>
              <a:spcBef>
                <a:spcPts val="835"/>
              </a:spcBef>
              <a:tabLst/>
            </a:pPr>
            <a:r>
              <a:rPr sz="2700" kern="0" spc="-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·量词转换律</a:t>
            </a:r>
            <a:r>
              <a:rPr sz="2700" kern="0" spc="-3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(quantif</a:t>
            </a:r>
            <a:r>
              <a:rPr sz="2700" kern="0" spc="-4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ier</a:t>
            </a:r>
            <a:r>
              <a:rPr sz="2700" kern="0" spc="15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700" kern="0" spc="-4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transform</a:t>
            </a:r>
            <a:r>
              <a:rPr sz="2700" kern="0" spc="20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700" kern="0" spc="-4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law):</a:t>
            </a:r>
            <a:endParaRPr lang="Times New Roman" altLang="Times New Roman" sz="2700" dirty="0"/>
          </a:p>
          <a:p>
            <a:pPr marL="634365" algn="l" rtl="0" eaLnBrk="0">
              <a:lnSpc>
                <a:spcPct val="78000"/>
              </a:lnSpc>
              <a:spcBef>
                <a:spcPts val="1103"/>
              </a:spcBef>
              <a:tabLst/>
            </a:pP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</a:t>
            </a: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VxP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(x)=3x-P(x)</a:t>
            </a:r>
            <a:endParaRPr lang="Times New Roman" altLang="Times New Roman" sz="2700" dirty="0"/>
          </a:p>
          <a:p>
            <a:pPr marL="634365" algn="l" rtl="0" eaLnBrk="0">
              <a:lnSpc>
                <a:spcPct val="91000"/>
              </a:lnSpc>
              <a:spcBef>
                <a:spcPts val="13"/>
              </a:spcBef>
              <a:tabLst/>
            </a:pPr>
            <a:r>
              <a:rPr sz="3600" kern="0" spc="-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73xP(x)=Vx-P(x</a:t>
            </a:r>
            <a:r>
              <a:rPr sz="3600" kern="0" spc="-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Times New Roman" altLang="Times New Roman" sz="3600" dirty="0"/>
          </a:p>
        </p:txBody>
      </p:sp>
      <p:sp>
        <p:nvSpPr>
          <p:cNvPr id="332" name="textbox 332"/>
          <p:cNvSpPr/>
          <p:nvPr/>
        </p:nvSpPr>
        <p:spPr>
          <a:xfrm>
            <a:off x="869980" y="7630323"/>
            <a:ext cx="8980169" cy="2292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81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 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</a:t>
            </a:r>
            <a:r>
              <a:rPr sz="15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33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box 334"/>
          <p:cNvSpPr/>
          <p:nvPr/>
        </p:nvSpPr>
        <p:spPr>
          <a:xfrm>
            <a:off x="654080" y="1363814"/>
            <a:ext cx="6412229" cy="6482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782"/>
              </a:lnSpc>
              <a:tabLst/>
            </a:pPr>
            <a:endParaRPr lang="Arial" altLang="Arial" sz="100" dirty="0"/>
          </a:p>
          <a:p>
            <a:pPr marL="37465" algn="l" rtl="0" eaLnBrk="0">
              <a:lnSpc>
                <a:spcPct val="99000"/>
              </a:lnSpc>
              <a:tabLst/>
            </a:pPr>
            <a:r>
              <a:rPr sz="3000" kern="0" spc="-80" dirty="0">
                <a:solidFill>
                  <a:srgbClr val="262F7F">
                    <a:alpha val="100000"/>
                  </a:srgbClr>
                </a:solidFill>
                <a:latin typeface="KaiTi"/>
                <a:ea typeface="KaiTi"/>
                <a:cs typeface="KaiTi"/>
              </a:rPr>
              <a:t>附1:谓词演算的基本等价式</a:t>
            </a:r>
            <a:endParaRPr lang="KaiTi" altLang="KaiTi" sz="3000" dirty="0"/>
          </a:p>
          <a:p>
            <a:pPr marL="18415" algn="l" rtl="0" eaLnBrk="0">
              <a:lnSpc>
                <a:spcPct val="91000"/>
              </a:lnSpc>
              <a:spcBef>
                <a:spcPts val="777"/>
              </a:spcBef>
              <a:tabLst/>
            </a:pPr>
            <a:r>
              <a:rPr sz="30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·量词分配律</a:t>
            </a:r>
            <a:r>
              <a:rPr sz="3000" kern="0" spc="-1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(quant</a:t>
            </a:r>
            <a:r>
              <a:rPr sz="3000" kern="0" spc="-1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ifier assignment law):</a:t>
            </a:r>
            <a:endParaRPr lang="Times New Roman" altLang="Times New Roman" sz="3000" dirty="0"/>
          </a:p>
          <a:p>
            <a:pPr marL="354965" algn="l" rtl="0" eaLnBrk="0">
              <a:lnSpc>
                <a:spcPts val="4299"/>
              </a:lnSpc>
              <a:tabLst/>
            </a:pPr>
            <a:r>
              <a:rPr sz="3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3x(P(x)VQ(x))=3xP(x)V3xQ(x)</a:t>
            </a:r>
            <a:endParaRPr lang="Times New Roman" altLang="Times New Roman" sz="3000" dirty="0"/>
          </a:p>
          <a:p>
            <a:pPr marL="367665" algn="l" rtl="0" eaLnBrk="0">
              <a:lnSpc>
                <a:spcPct val="80000"/>
              </a:lnSpc>
              <a:spcBef>
                <a:spcPts val="1549"/>
              </a:spcBef>
              <a:tabLst/>
            </a:pP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Vx(P(x)AQ(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x))=VxP(x)AVxQ(x)</a:t>
            </a:r>
            <a:endParaRPr lang="Times New Roman" altLang="Times New Roman" sz="3000" dirty="0"/>
          </a:p>
          <a:p>
            <a:pPr marL="374650" algn="l" rtl="0" eaLnBrk="0">
              <a:lnSpc>
                <a:spcPct val="78000"/>
              </a:lnSpc>
              <a:spcBef>
                <a:spcPts val="1514"/>
              </a:spcBef>
              <a:tabLst/>
            </a:pPr>
            <a:r>
              <a:rPr sz="3000" kern="0" spc="-12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Vx(P→Q(x))=P→VxQ(x)</a:t>
            </a:r>
            <a:endParaRPr lang="Times New Roman" altLang="Times New Roman" sz="3000" dirty="0"/>
          </a:p>
          <a:p>
            <a:pPr marL="354965" algn="l" rtl="0" eaLnBrk="0">
              <a:lnSpc>
                <a:spcPts val="4349"/>
              </a:lnSpc>
              <a:tabLst/>
            </a:pPr>
            <a:r>
              <a:rPr sz="3000" kern="0" spc="-9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3x(P→Q(x))=P→3xQ(x)</a:t>
            </a:r>
            <a:endParaRPr lang="Times New Roman" altLang="Times New Roman" sz="3000" dirty="0"/>
          </a:p>
          <a:p>
            <a:pPr marL="12700" algn="l" rtl="0" eaLnBrk="0">
              <a:lnSpc>
                <a:spcPct val="91000"/>
              </a:lnSpc>
              <a:spcBef>
                <a:spcPts val="1174"/>
              </a:spcBef>
              <a:tabLst/>
            </a:pPr>
            <a:r>
              <a:rPr sz="30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·量词交换律</a:t>
            </a:r>
            <a:r>
              <a:rPr sz="30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(qua</a:t>
            </a: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ntifier commutative law):</a:t>
            </a:r>
            <a:endParaRPr lang="Times New Roman" altLang="Times New Roman" sz="3000" dirty="0"/>
          </a:p>
          <a:p>
            <a:pPr marL="367665" algn="l" rtl="0" eaLnBrk="0">
              <a:lnSpc>
                <a:spcPts val="4400"/>
              </a:lnSpc>
              <a:tabLst/>
            </a:pP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VxVy(P(x,y))=VyVx(P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(x,y))</a:t>
            </a:r>
            <a:endParaRPr lang="Times New Roman" altLang="Times New Roman" sz="3000" dirty="0"/>
          </a:p>
          <a:p>
            <a:pPr marL="367665" algn="l" rtl="0" eaLnBrk="0">
              <a:lnSpc>
                <a:spcPct val="83000"/>
              </a:lnSpc>
              <a:spcBef>
                <a:spcPts val="1451"/>
              </a:spcBef>
              <a:tabLst/>
            </a:pP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3x3y(P(x,y))=3y3x(P(x,y))</a:t>
            </a:r>
            <a:endParaRPr lang="Arial" altLang="Arial" sz="3000" dirty="0"/>
          </a:p>
          <a:p>
            <a:pPr marL="354965" algn="l" rtl="0" eaLnBrk="0">
              <a:lnSpc>
                <a:spcPct val="78000"/>
              </a:lnSpc>
              <a:spcBef>
                <a:spcPts val="1453"/>
              </a:spcBef>
              <a:tabLst/>
            </a:pPr>
            <a:r>
              <a:rPr sz="3000" kern="0" spc="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3xVy(P(x,y))→Vy3x(P</a:t>
            </a:r>
            <a:r>
              <a:rPr sz="3000" kern="0" spc="-1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(x,y))</a:t>
            </a:r>
            <a:endParaRPr lang="Times New Roman" altLang="Times New Roman" sz="3000" dirty="0"/>
          </a:p>
          <a:p>
            <a:pPr marL="374650" algn="l" rtl="0" eaLnBrk="0">
              <a:lnSpc>
                <a:spcPts val="4450"/>
              </a:lnSpc>
              <a:tabLst/>
            </a:pPr>
            <a:r>
              <a:rPr sz="3000" kern="0" spc="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Vx3y(P(x,y))→3y3x(P(x,y))</a:t>
            </a:r>
            <a:endParaRPr lang="Times New Roman" altLang="Times New Roman" sz="3000" dirty="0"/>
          </a:p>
          <a:p>
            <a:pPr algn="l" rtl="0" eaLnBrk="0">
              <a:lnSpc>
                <a:spcPct val="17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300" dirty="0"/>
          </a:p>
          <a:p>
            <a:pPr marL="234315" algn="l" rtl="0" eaLnBrk="0">
              <a:lnSpc>
                <a:spcPct val="97000"/>
              </a:lnSpc>
              <a:spcBef>
                <a:spcPts val="2"/>
              </a:spcBef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200" dirty="0"/>
          </a:p>
        </p:txBody>
      </p:sp>
      <p:sp>
        <p:nvSpPr>
          <p:cNvPr id="336" name="textbox 336"/>
          <p:cNvSpPr/>
          <p:nvPr/>
        </p:nvSpPr>
        <p:spPr>
          <a:xfrm>
            <a:off x="3308396" y="557331"/>
            <a:ext cx="7416165" cy="5854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67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3700" kern="0" spc="5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3.2.2谓词公式的永</a:t>
            </a:r>
            <a:r>
              <a:rPr sz="3700" kern="0" spc="4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真性和可满足性</a:t>
            </a:r>
            <a:endParaRPr lang="KaiTi" altLang="KaiTi" sz="3700" dirty="0"/>
          </a:p>
        </p:txBody>
      </p:sp>
      <p:sp>
        <p:nvSpPr>
          <p:cNvPr id="338" name="textbox 338"/>
          <p:cNvSpPr/>
          <p:nvPr/>
        </p:nvSpPr>
        <p:spPr>
          <a:xfrm>
            <a:off x="9702835" y="7683344"/>
            <a:ext cx="145414" cy="1454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40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8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34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box 340"/>
          <p:cNvSpPr/>
          <p:nvPr/>
        </p:nvSpPr>
        <p:spPr>
          <a:xfrm>
            <a:off x="546077" y="370290"/>
            <a:ext cx="9527540" cy="6279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79"/>
              </a:lnSpc>
              <a:tabLst/>
            </a:pPr>
            <a:endParaRPr lang="Arial" altLang="Arial" sz="100" dirty="0"/>
          </a:p>
          <a:p>
            <a:pPr marL="5767070" algn="l" rtl="0" eaLnBrk="0">
              <a:lnSpc>
                <a:spcPct val="98000"/>
              </a:lnSpc>
              <a:tabLst/>
            </a:pPr>
            <a:r>
              <a:rPr sz="5100" b="1" kern="0" spc="-27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3.4.1</a:t>
            </a:r>
            <a:r>
              <a:rPr sz="5100" kern="0" spc="-50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5100" b="1" kern="0" spc="-27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子句型</a:t>
            </a:r>
            <a:endParaRPr lang="KaiTi" altLang="KaiTi" sz="5100" dirty="0"/>
          </a:p>
          <a:p>
            <a:pPr marL="17145" algn="l" rtl="0" eaLnBrk="0">
              <a:lnSpc>
                <a:spcPct val="99000"/>
              </a:lnSpc>
              <a:spcBef>
                <a:spcPts val="1247"/>
              </a:spcBef>
              <a:tabLst/>
            </a:pPr>
            <a:r>
              <a:rPr sz="2700" b="1" kern="0" spc="3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</a:t>
            </a:r>
            <a:r>
              <a:rPr sz="2700" b="1" kern="0" spc="3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子句与子句集</a:t>
            </a:r>
            <a:endParaRPr lang="KaiTi" altLang="KaiTi" sz="2700" dirty="0"/>
          </a:p>
          <a:p>
            <a:pPr marL="12700" algn="l" rtl="0" eaLnBrk="0">
              <a:lnSpc>
                <a:spcPct val="98000"/>
              </a:lnSpc>
              <a:spcBef>
                <a:spcPts val="489"/>
              </a:spcBef>
              <a:tabLst/>
            </a:pPr>
            <a:r>
              <a:rPr sz="2700" kern="0" spc="10" dirty="0">
                <a:solidFill>
                  <a:srgbClr val="0066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700" kern="0" spc="330" dirty="0">
                <a:solidFill>
                  <a:srgbClr val="0066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b="1" kern="0" spc="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定义3.12</a:t>
            </a:r>
            <a:r>
              <a:rPr sz="2700" kern="0" spc="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b="1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原子谓词公式及其否定统称为</a:t>
            </a:r>
            <a:r>
              <a:rPr sz="2700" b="1" kern="0" spc="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文字</a:t>
            </a:r>
            <a:r>
              <a:rPr sz="2700" b="1" kern="0" spc="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700" dirty="0"/>
          </a:p>
          <a:p>
            <a:pPr marL="12700" algn="l" rtl="0" eaLnBrk="0">
              <a:lnSpc>
                <a:spcPct val="91000"/>
              </a:lnSpc>
              <a:spcBef>
                <a:spcPts val="1168"/>
              </a:spcBef>
              <a:tabLst/>
            </a:pPr>
            <a:r>
              <a:rPr sz="2700" kern="0" spc="-1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700" kern="0" spc="4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</a:t>
            </a:r>
            <a:r>
              <a:rPr sz="2700" kern="0" spc="-4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</a:t>
            </a:r>
            <a:r>
              <a:rPr sz="2700" kern="0" spc="-4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P(x)</a:t>
            </a: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Q(x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2700" kern="0" spc="-3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-P(     x)</a:t>
            </a:r>
            <a:r>
              <a:rPr sz="2700" kern="0" spc="-3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7Q(x)    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等都是文字。</a:t>
            </a:r>
            <a:endParaRPr lang="KaiTi" altLang="KaiTi" sz="2700" dirty="0"/>
          </a:p>
          <a:p>
            <a:pPr marL="12700" algn="l" rtl="0" eaLnBrk="0">
              <a:lnSpc>
                <a:spcPts val="4462"/>
              </a:lnSpc>
              <a:tabLst/>
            </a:pPr>
            <a:r>
              <a:rPr sz="2700" kern="0" spc="30" dirty="0">
                <a:solidFill>
                  <a:srgbClr val="0066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700" kern="0" spc="270" dirty="0">
                <a:solidFill>
                  <a:srgbClr val="0066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定义3.13</a:t>
            </a:r>
            <a:r>
              <a:rPr sz="2700" kern="0" spc="-2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任何文字的析取式称为</a:t>
            </a:r>
            <a:r>
              <a:rPr sz="2700" kern="0" spc="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</a:t>
            </a:r>
            <a:r>
              <a:rPr sz="27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700" dirty="0"/>
          </a:p>
          <a:p>
            <a:pPr marL="12700" algn="l" rtl="0" eaLnBrk="0">
              <a:lnSpc>
                <a:spcPct val="93000"/>
              </a:lnSpc>
              <a:spcBef>
                <a:spcPts val="1440"/>
              </a:spcBef>
              <a:tabLst/>
            </a:pPr>
            <a:r>
              <a:rPr sz="2700" kern="0" spc="-6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700" kern="0" spc="4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-6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</a:t>
            </a:r>
            <a:r>
              <a:rPr sz="2700" kern="0" spc="-6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6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</a:t>
            </a:r>
            <a:r>
              <a:rPr sz="2700" kern="0" spc="-6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6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P(x)VQ(x),P(x,f(x)</a:t>
            </a:r>
            <a:r>
              <a:rPr sz="27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)VQ(x,g(x))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</a:t>
            </a:r>
            <a:r>
              <a:rPr sz="27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都是子句。</a:t>
            </a:r>
            <a:endParaRPr lang="KaiTi" altLang="KaiTi" sz="2700" dirty="0"/>
          </a:p>
          <a:p>
            <a:pPr marL="12700" algn="l" rtl="0" eaLnBrk="0">
              <a:lnSpc>
                <a:spcPct val="98000"/>
              </a:lnSpc>
              <a:spcBef>
                <a:spcPts val="1383"/>
              </a:spcBef>
              <a:tabLst/>
            </a:pPr>
            <a:r>
              <a:rPr sz="2700" kern="0" spc="50" dirty="0">
                <a:solidFill>
                  <a:srgbClr val="0066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700" kern="0" spc="50" dirty="0">
                <a:solidFill>
                  <a:srgbClr val="0066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定义3.14</a:t>
            </a:r>
            <a:r>
              <a:rPr sz="2700" kern="0" spc="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含任何文字的子句称为</a:t>
            </a:r>
            <a:r>
              <a:rPr sz="2700" kern="0" spc="4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空子句</a:t>
            </a:r>
            <a:r>
              <a:rPr sz="27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700" dirty="0"/>
          </a:p>
          <a:p>
            <a:pPr marL="12700" algn="l" rtl="0" eaLnBrk="0">
              <a:lnSpc>
                <a:spcPct val="88000"/>
              </a:lnSpc>
              <a:spcBef>
                <a:spcPts val="1144"/>
              </a:spcBef>
              <a:tabLst/>
            </a:pPr>
            <a:r>
              <a:rPr sz="2700" kern="0" spc="1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700" kern="0" spc="4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u="sng" kern="0" spc="-94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u="sng" kern="0" spc="1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由于空子句不含有任何文字，也就不能被任何解释所满</a:t>
            </a:r>
            <a:endParaRPr lang="KaiTi" altLang="KaiTi" sz="2700" dirty="0"/>
          </a:p>
          <a:p>
            <a:pPr marL="292100" algn="l" rtl="0" eaLnBrk="0">
              <a:lnSpc>
                <a:spcPct val="141000"/>
              </a:lnSpc>
              <a:tabLst>
                <a:tab pos="6703059" algn="l"/>
              </a:tabLst>
            </a:pPr>
            <a:r>
              <a:rPr sz="2700" u="sng" kern="0" spc="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足，因此空子句是永假的，不可</a:t>
            </a:r>
            <a:r>
              <a:rPr sz="2700" u="sng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满足的。</a:t>
            </a:r>
            <a:r>
              <a:rPr sz="2700" u="sng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	</a:t>
            </a:r>
            <a:endParaRPr lang="KaiTi" altLang="KaiTi" sz="2700" dirty="0"/>
          </a:p>
          <a:p>
            <a:pPr marL="12700" algn="l" rtl="0" eaLnBrk="0">
              <a:lnSpc>
                <a:spcPct val="100000"/>
              </a:lnSpc>
              <a:spcBef>
                <a:spcPts val="1255"/>
              </a:spcBef>
              <a:tabLst/>
            </a:pPr>
            <a:r>
              <a:rPr sz="1100" kern="0" spc="50" baseline="52088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r>
              <a:rPr sz="700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空子句一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般被记为□或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NIL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27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93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700" kern="0" spc="0" dirty="0">
                <a:solidFill>
                  <a:srgbClr val="0066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700" kern="0" spc="0" dirty="0">
                <a:solidFill>
                  <a:srgbClr val="0066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定义3.15</a:t>
            </a:r>
            <a:r>
              <a:rPr sz="2700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由子句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或空子句所构成的集合称为</a:t>
            </a:r>
            <a:r>
              <a:rPr sz="2700" kern="0" spc="-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子句集。</a:t>
            </a:r>
            <a:endParaRPr lang="KaiTi" altLang="KaiTi" sz="2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box 342"/>
          <p:cNvSpPr/>
          <p:nvPr/>
        </p:nvSpPr>
        <p:spPr>
          <a:xfrm>
            <a:off x="406421" y="1695815"/>
            <a:ext cx="9597390" cy="41040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22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2600" kern="0" spc="5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600" kern="0" spc="6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600" kern="0" spc="5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在谓词逻辑中，任何一个谓词公式都可以通过应用等价关系</a:t>
            </a:r>
            <a:endParaRPr lang="KaiTi" altLang="KaiTi" sz="2600" dirty="0"/>
          </a:p>
          <a:p>
            <a:pPr marL="311150" algn="l" rtl="0" eaLnBrk="0">
              <a:lnSpc>
                <a:spcPts val="3822"/>
              </a:lnSpc>
              <a:tabLst/>
            </a:pPr>
            <a:r>
              <a:rPr sz="2600" kern="0" spc="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及推理规则化成相应的子句集。其化</a:t>
            </a:r>
            <a:r>
              <a:rPr sz="2600" kern="0" spc="-1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简步骤如下：</a:t>
            </a:r>
            <a:endParaRPr lang="KaiTi" altLang="KaiTi" sz="2600" dirty="0"/>
          </a:p>
          <a:p>
            <a:pPr algn="l" rtl="0" eaLnBrk="0">
              <a:lnSpc>
                <a:spcPct val="136000"/>
              </a:lnSpc>
              <a:tabLst/>
            </a:pPr>
            <a:endParaRPr lang="Arial" altLang="Arial" sz="1000" dirty="0"/>
          </a:p>
          <a:p>
            <a:pPr marL="37465" algn="l" rtl="0" eaLnBrk="0">
              <a:lnSpc>
                <a:spcPct val="99000"/>
              </a:lnSpc>
              <a:spcBef>
                <a:spcPts val="789"/>
              </a:spcBef>
              <a:tabLst/>
            </a:pPr>
            <a:r>
              <a:rPr sz="2600" kern="0" spc="-20" dirty="0">
                <a:solidFill>
                  <a:srgbClr val="E5163C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600" kern="0" spc="320" dirty="0">
                <a:solidFill>
                  <a:srgbClr val="E5163C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600" kern="0" spc="-20" dirty="0">
                <a:solidFill>
                  <a:srgbClr val="E5163C">
                    <a:alpha val="100000"/>
                  </a:srgbClr>
                </a:solidFill>
                <a:latin typeface="KaiTi"/>
                <a:ea typeface="KaiTi"/>
                <a:cs typeface="KaiTi"/>
              </a:rPr>
              <a:t>(1)消去连接词“→</a:t>
            </a:r>
            <a:r>
              <a:rPr sz="2600" kern="0" spc="-810" dirty="0">
                <a:solidFill>
                  <a:srgbClr val="E5163C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600" kern="0" spc="-20" dirty="0">
                <a:solidFill>
                  <a:srgbClr val="E5163C">
                    <a:alpha val="100000"/>
                  </a:srgbClr>
                </a:solidFill>
                <a:latin typeface="KaiTi"/>
                <a:ea typeface="KaiTi"/>
                <a:cs typeface="KaiTi"/>
              </a:rPr>
              <a:t>”和“</a:t>
            </a:r>
            <a:r>
              <a:rPr sz="2600" kern="0" spc="-30" dirty="0">
                <a:solidFill>
                  <a:srgbClr val="E5163C">
                    <a:alpha val="100000"/>
                  </a:srgbClr>
                </a:solidFill>
                <a:latin typeface="KaiTi"/>
                <a:ea typeface="KaiTi"/>
                <a:cs typeface="KaiTi"/>
              </a:rPr>
              <a:t>→</a:t>
            </a:r>
            <a:r>
              <a:rPr sz="2600" kern="0" spc="-820" dirty="0">
                <a:solidFill>
                  <a:srgbClr val="E5163C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600" kern="0" spc="-30" dirty="0">
                <a:solidFill>
                  <a:srgbClr val="E5163C">
                    <a:alpha val="100000"/>
                  </a:srgbClr>
                </a:solidFill>
                <a:latin typeface="KaiTi"/>
                <a:ea typeface="KaiTi"/>
                <a:cs typeface="KaiTi"/>
              </a:rPr>
              <a:t>”</a:t>
            </a:r>
            <a:endParaRPr lang="KaiTi" altLang="KaiTi" sz="2600" dirty="0"/>
          </a:p>
          <a:p>
            <a:pPr marL="476250" algn="l" rtl="0" eaLnBrk="0">
              <a:lnSpc>
                <a:spcPct val="98000"/>
              </a:lnSpc>
              <a:spcBef>
                <a:spcPts val="1883"/>
              </a:spcBef>
              <a:tabLst/>
            </a:pPr>
            <a:r>
              <a:rPr sz="26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反复使用如下等价公式：</a:t>
            </a:r>
            <a:endParaRPr lang="KaiTi" altLang="KaiTi" sz="2600" dirty="0"/>
          </a:p>
          <a:p>
            <a:pPr marL="1136014" algn="l" rtl="0" eaLnBrk="0">
              <a:lnSpc>
                <a:spcPct val="92000"/>
              </a:lnSpc>
              <a:spcBef>
                <a:spcPts val="1960"/>
              </a:spcBef>
              <a:tabLst/>
            </a:pP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P→Q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Dotum"/>
                <a:ea typeface="Dotum"/>
                <a:cs typeface="Dotum"/>
              </a:rPr>
              <a:t>⇔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7PVQ</a:t>
            </a:r>
            <a:endParaRPr lang="Times New Roman" altLang="Times New Roman" sz="2600" dirty="0"/>
          </a:p>
          <a:p>
            <a:pPr marL="1123950" algn="l" rtl="0" eaLnBrk="0">
              <a:lnSpc>
                <a:spcPct val="92000"/>
              </a:lnSpc>
              <a:spcBef>
                <a:spcPts val="1851"/>
              </a:spcBef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P→Q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Dotum"/>
                <a:ea typeface="Dotum"/>
                <a:cs typeface="Dotum"/>
              </a:rPr>
              <a:t>⇔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(PAQ)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V(┐PA-Q)</a:t>
            </a:r>
            <a:endParaRPr lang="Times New Roman" altLang="Times New Roman" sz="2600" dirty="0"/>
          </a:p>
          <a:p>
            <a:pPr algn="l" rtl="0" eaLnBrk="0">
              <a:lnSpc>
                <a:spcPct val="14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600" dirty="0"/>
          </a:p>
          <a:p>
            <a:pPr marL="44450" algn="l" rtl="0" eaLnBrk="0">
              <a:lnSpc>
                <a:spcPct val="97000"/>
              </a:lnSpc>
              <a:spcBef>
                <a:spcPts val="4"/>
              </a:spcBef>
              <a:tabLst/>
            </a:pP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即可消去谓词公式中的连接词“→</a:t>
            </a:r>
            <a:r>
              <a:rPr sz="2600" kern="0" spc="-8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”和“→”。</a:t>
            </a:r>
            <a:endParaRPr lang="KaiTi" altLang="KaiTi" sz="2600" dirty="0"/>
          </a:p>
        </p:txBody>
      </p:sp>
      <p:sp>
        <p:nvSpPr>
          <p:cNvPr id="344" name="textbox 344"/>
          <p:cNvSpPr/>
          <p:nvPr/>
        </p:nvSpPr>
        <p:spPr>
          <a:xfrm>
            <a:off x="431764" y="5883285"/>
            <a:ext cx="3557904" cy="18656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7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600" kern="0" spc="-1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600" kern="0" spc="5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600" kern="0" spc="-1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例如公式</a:t>
            </a:r>
            <a:endParaRPr lang="KaiTi" altLang="KaiTi" sz="2600" dirty="0"/>
          </a:p>
          <a:p>
            <a:pPr marL="774700" algn="l" rtl="0" eaLnBrk="0">
              <a:lnSpc>
                <a:spcPct val="79000"/>
              </a:lnSpc>
              <a:spcBef>
                <a:spcPts val="1184"/>
              </a:spcBef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(Vx){(Vy)P(x,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y)→</a:t>
            </a:r>
            <a:endParaRPr lang="Times New Roman" altLang="Times New Roman" sz="2600" dirty="0"/>
          </a:p>
          <a:p>
            <a:pPr marL="698500" algn="l" rtl="0" eaLnBrk="0">
              <a:lnSpc>
                <a:spcPct val="98000"/>
              </a:lnSpc>
              <a:spcBef>
                <a:spcPts val="915"/>
              </a:spcBef>
              <a:tabLst/>
            </a:pPr>
            <a:r>
              <a:rPr sz="2600" kern="0" spc="5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经等价变化后为</a:t>
            </a:r>
            <a:endParaRPr lang="KaiTi" altLang="KaiTi" sz="26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79000"/>
              </a:lnSpc>
              <a:spcBef>
                <a:spcPts val="6"/>
              </a:spcBef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2024(Ax){7(Vy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)P(x,y)V</a:t>
            </a:r>
            <a:endParaRPr lang="Times New Roman" altLang="Times New Roman" sz="2600" dirty="0"/>
          </a:p>
        </p:txBody>
      </p:sp>
      <p:sp>
        <p:nvSpPr>
          <p:cNvPr id="346" name="textbox 346"/>
          <p:cNvSpPr/>
          <p:nvPr/>
        </p:nvSpPr>
        <p:spPr>
          <a:xfrm>
            <a:off x="4483066" y="6427515"/>
            <a:ext cx="3881754" cy="1321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7(Vy)[Q(x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,y)→R(x,y)]}</a:t>
            </a:r>
            <a:endParaRPr lang="Times New Roman" altLang="Times New Roman" sz="26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600" dirty="0"/>
          </a:p>
          <a:p>
            <a:pPr marL="46355" algn="l" rtl="0" eaLnBrk="0">
              <a:lnSpc>
                <a:spcPct val="79000"/>
              </a:lnSpc>
              <a:spcBef>
                <a:spcPts val="2"/>
              </a:spcBef>
              <a:tabLst/>
            </a:pP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7(Vy)[7</a:t>
            </a:r>
            <a:r>
              <a:rPr sz="26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Q(x,y)VR(x,y)]}</a:t>
            </a:r>
            <a:endParaRPr lang="Times New Roman" altLang="Times New Roman" sz="2600" dirty="0"/>
          </a:p>
        </p:txBody>
      </p:sp>
      <p:sp>
        <p:nvSpPr>
          <p:cNvPr id="348" name="textbox 348"/>
          <p:cNvSpPr/>
          <p:nvPr/>
        </p:nvSpPr>
        <p:spPr>
          <a:xfrm>
            <a:off x="6578651" y="468938"/>
            <a:ext cx="3601720" cy="8026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2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5200" kern="0" spc="-23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3.4.1</a:t>
            </a:r>
            <a:r>
              <a:rPr sz="5200" kern="0" spc="-12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5200" kern="0" spc="-23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子句型</a:t>
            </a:r>
            <a:endParaRPr lang="KaiTi" altLang="KaiTi" sz="5200" dirty="0"/>
          </a:p>
        </p:txBody>
      </p:sp>
      <p:pic>
        <p:nvPicPr>
          <p:cNvPr id="350" name="picture 3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74637" y="1451119"/>
            <a:ext cx="3213153" cy="8890"/>
          </a:xfrm>
          <a:prstGeom prst="rect">
            <a:avLst/>
          </a:prstGeom>
        </p:spPr>
      </p:pic>
      <p:sp>
        <p:nvSpPr>
          <p:cNvPr id="352" name="textbox 352"/>
          <p:cNvSpPr/>
          <p:nvPr/>
        </p:nvSpPr>
        <p:spPr>
          <a:xfrm>
            <a:off x="9906009" y="7628809"/>
            <a:ext cx="133350" cy="133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8000"/>
              </a:lnSpc>
              <a:tabLst/>
            </a:pPr>
            <a:r>
              <a:rPr sz="9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36</a:t>
            </a:r>
            <a:endParaRPr lang="SimSun" altLang="SimSun" sz="9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354"/>
          <p:cNvSpPr/>
          <p:nvPr/>
        </p:nvSpPr>
        <p:spPr>
          <a:xfrm>
            <a:off x="279383" y="373659"/>
            <a:ext cx="10271125" cy="4696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30"/>
              </a:lnSpc>
              <a:tabLst/>
            </a:pPr>
            <a:endParaRPr lang="Arial" altLang="Arial" sz="100" dirty="0"/>
          </a:p>
          <a:p>
            <a:pPr marL="6032500" algn="l" rtl="0" eaLnBrk="0">
              <a:lnSpc>
                <a:spcPct val="98000"/>
              </a:lnSpc>
              <a:tabLst/>
            </a:pPr>
            <a:r>
              <a:rPr sz="5200" kern="0" spc="-5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3.4.1子句型</a:t>
            </a:r>
            <a:endParaRPr lang="KaiTi" altLang="KaiTi" sz="52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marL="260350" algn="l" rtl="0" eaLnBrk="0">
              <a:lnSpc>
                <a:spcPct val="99000"/>
              </a:lnSpc>
              <a:spcBef>
                <a:spcPts val="790"/>
              </a:spcBef>
              <a:tabLst/>
            </a:pPr>
            <a:r>
              <a:rPr sz="2600" kern="0" spc="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2.子句集的化简(2/</a:t>
            </a:r>
            <a:r>
              <a:rPr sz="2600" kern="0" spc="7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6)</a:t>
            </a:r>
            <a:endParaRPr lang="KaiTi" altLang="KaiTi" sz="2600" dirty="0"/>
          </a:p>
          <a:p>
            <a:pPr marL="717550" algn="l" rtl="0" eaLnBrk="0">
              <a:lnSpc>
                <a:spcPct val="99000"/>
              </a:lnSpc>
              <a:spcBef>
                <a:spcPts val="241"/>
              </a:spcBef>
              <a:tabLst/>
            </a:pPr>
            <a:r>
              <a:rPr sz="2600" kern="0" spc="50" dirty="0">
                <a:solidFill>
                  <a:srgbClr val="E5163C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(2)减少否定符号的辖域</a:t>
            </a:r>
            <a:endParaRPr lang="KaiTi" altLang="KaiTi" sz="2600" dirty="0"/>
          </a:p>
          <a:p>
            <a:pPr algn="r" rtl="0" eaLnBrk="0">
              <a:lnSpc>
                <a:spcPct val="97000"/>
              </a:lnSpc>
              <a:spcBef>
                <a:spcPts val="1579"/>
              </a:spcBef>
              <a:tabLst/>
            </a:pPr>
            <a:r>
              <a:rPr sz="2600" u="sng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将每个否定符号“—”移到紧靠谓词的位置，使得</a:t>
            </a:r>
            <a:r>
              <a:rPr sz="2600" u="sng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每个否定符</a:t>
            </a:r>
            <a:endParaRPr lang="KaiTi" altLang="KaiTi" sz="2600" dirty="0"/>
          </a:p>
          <a:p>
            <a:pPr marL="38100" algn="l" rtl="0" eaLnBrk="0">
              <a:lnSpc>
                <a:spcPct val="97000"/>
              </a:lnSpc>
              <a:spcBef>
                <a:spcPts val="565"/>
              </a:spcBef>
              <a:tabLst>
                <a:tab pos="4450715" algn="l"/>
              </a:tabLst>
            </a:pPr>
            <a:r>
              <a:rPr sz="2600" u="sng" kern="0" spc="-60" dirty="0">
                <a:solidFill>
                  <a:srgbClr val="162BE5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</a:rPr>
              <a:t>号最多只作用于一个谓</a:t>
            </a:r>
            <a:r>
              <a:rPr sz="2600" u="sng" kern="0" spc="-70" dirty="0">
                <a:solidFill>
                  <a:srgbClr val="162BE5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</a:rPr>
              <a:t>词上。</a:t>
            </a:r>
            <a:r>
              <a:rPr sz="2600" u="sng" kern="0" spc="0" dirty="0">
                <a:solidFill>
                  <a:srgbClr val="162BE5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</a:rPr>
              <a:t>	</a:t>
            </a:r>
            <a:endParaRPr lang="KaiTi" altLang="KaiTi" sz="2600" dirty="0"/>
          </a:p>
          <a:p>
            <a:pPr marL="19050" algn="l" rtl="0" eaLnBrk="0">
              <a:lnSpc>
                <a:spcPct val="94000"/>
              </a:lnSpc>
              <a:spcBef>
                <a:spcPts val="1572"/>
              </a:spcBef>
              <a:tabLst/>
            </a:pPr>
            <a:r>
              <a:rPr sz="2600" kern="0" spc="21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反复使用双重否定率：7(-</a:t>
            </a:r>
            <a:r>
              <a:rPr sz="2600" kern="0" spc="2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P)</a:t>
            </a:r>
            <a:r>
              <a:rPr sz="2600" kern="0" spc="200" dirty="0">
                <a:solidFill>
                  <a:srgbClr val="162BE5">
                    <a:alpha val="100000"/>
                  </a:srgbClr>
                </a:solidFill>
                <a:latin typeface="Dotum"/>
                <a:ea typeface="Dotum"/>
                <a:cs typeface="Dotum"/>
              </a:rPr>
              <a:t>⇔</a:t>
            </a:r>
            <a:r>
              <a:rPr sz="2600" kern="0" spc="20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endParaRPr lang="Times New Roman" altLang="Times New Roman" sz="26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791"/>
              </a:spcBef>
              <a:tabLst/>
            </a:pPr>
            <a:r>
              <a:rPr sz="26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德摩根定律：7</a:t>
            </a:r>
            <a:r>
              <a:rPr sz="2600" kern="0" spc="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PAQ</a:t>
            </a:r>
            <a:r>
              <a:rPr sz="2600" kern="0" spc="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r>
              <a:rPr sz="2600" kern="0" spc="120" dirty="0">
                <a:solidFill>
                  <a:srgbClr val="000000">
                    <a:alpha val="100000"/>
                  </a:srgbClr>
                </a:solidFill>
                <a:latin typeface="Dotum"/>
                <a:ea typeface="Dotum"/>
                <a:cs typeface="Dotum"/>
              </a:rPr>
              <a:t>⇔</a:t>
            </a:r>
            <a:r>
              <a:rPr sz="2600" kern="0" spc="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┐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PV</a:t>
            </a:r>
            <a:r>
              <a:rPr sz="26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-Q;7(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PVQ</a:t>
            </a:r>
            <a:r>
              <a:rPr sz="26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r>
              <a:rPr sz="2600" kern="0" spc="110" dirty="0">
                <a:solidFill>
                  <a:srgbClr val="000000">
                    <a:alpha val="100000"/>
                  </a:srgbClr>
                </a:solidFill>
                <a:latin typeface="Dotum"/>
                <a:ea typeface="Dotum"/>
                <a:cs typeface="Dotum"/>
              </a:rPr>
              <a:t>⇔</a:t>
            </a:r>
            <a:r>
              <a:rPr sz="26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┐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PA</a:t>
            </a:r>
            <a:r>
              <a:rPr sz="26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-Q</a:t>
            </a:r>
            <a:endParaRPr lang="SimSun" altLang="SimSun" sz="26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100" dirty="0"/>
          </a:p>
          <a:p>
            <a:pPr marL="31115" algn="l" rtl="0" eaLnBrk="0">
              <a:lnSpc>
                <a:spcPct val="99000"/>
              </a:lnSpc>
              <a:spcBef>
                <a:spcPts val="3"/>
              </a:spcBef>
              <a:tabLst/>
            </a:pPr>
            <a:r>
              <a:rPr sz="2600" kern="0" spc="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量词转换率</a:t>
            </a:r>
            <a:endParaRPr lang="KaiTi" altLang="KaiTi" sz="2600" dirty="0"/>
          </a:p>
        </p:txBody>
      </p:sp>
      <p:sp>
        <p:nvSpPr>
          <p:cNvPr id="356" name="textbox 356"/>
          <p:cNvSpPr/>
          <p:nvPr/>
        </p:nvSpPr>
        <p:spPr>
          <a:xfrm>
            <a:off x="273074" y="5332334"/>
            <a:ext cx="9843134" cy="1511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752"/>
              </a:lnSpc>
              <a:tabLst/>
            </a:pPr>
            <a:endParaRPr lang="Arial" altLang="Arial" sz="100" dirty="0"/>
          </a:p>
          <a:p>
            <a:pPr marL="1078864" algn="l" rtl="0" eaLnBrk="0">
              <a:lnSpc>
                <a:spcPct val="80000"/>
              </a:lnSpc>
              <a:tabLst/>
            </a:pPr>
            <a:r>
              <a:rPr sz="2200" kern="0" spc="2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7(</a:t>
            </a:r>
            <a:r>
              <a:rPr sz="2200" kern="0" spc="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2200" kern="0" spc="2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)P(x)→(3x)7P</a:t>
            </a:r>
            <a:r>
              <a:rPr sz="2200" kern="0" spc="1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</a:t>
            </a:r>
            <a:endParaRPr lang="Times New Roman" altLang="Times New Roman" sz="22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marL="1059814" algn="l" rtl="0" eaLnBrk="0">
              <a:lnSpc>
                <a:spcPct val="92000"/>
              </a:lnSpc>
              <a:spcBef>
                <a:spcPts val="728"/>
              </a:spcBef>
              <a:tabLst/>
            </a:pPr>
            <a:r>
              <a:rPr sz="2400" kern="0" spc="-1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7(3x)P(x)</a:t>
            </a:r>
            <a:r>
              <a:rPr sz="2400" kern="0" spc="-10" dirty="0">
                <a:solidFill>
                  <a:srgbClr val="E53516">
                    <a:alpha val="100000"/>
                  </a:srgbClr>
                </a:solidFill>
                <a:latin typeface="Dotum"/>
                <a:ea typeface="Dotum"/>
                <a:cs typeface="Dotum"/>
              </a:rPr>
              <a:t>⇔</a:t>
            </a:r>
            <a:r>
              <a:rPr sz="2400" kern="0" spc="-1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(Vx)7P(x)</a:t>
            </a:r>
            <a:endParaRPr lang="Times New Roman" altLang="Times New Roman" sz="24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200" dirty="0"/>
          </a:p>
          <a:p>
            <a:pPr marL="799465" algn="l" rtl="0" eaLnBrk="0">
              <a:lnSpc>
                <a:spcPts val="3334"/>
              </a:lnSpc>
              <a:spcBef>
                <a:spcPts val="2"/>
              </a:spcBef>
              <a:tabLst>
                <a:tab pos="945514" algn="l"/>
              </a:tabLst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2700" kern="0" spc="-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(Vx){7(Vy)P(x,y)V-(Vy)[-Q(x,y)VR(x,y)]}</a:t>
            </a:r>
            <a:r>
              <a:rPr sz="2700" kern="0" spc="-4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经等价变换后为：</a:t>
            </a:r>
            <a:endParaRPr lang="KaiTi" altLang="KaiTi" sz="2700" dirty="0"/>
          </a:p>
        </p:txBody>
      </p:sp>
      <p:pic>
        <p:nvPicPr>
          <p:cNvPr id="358" name="picture 3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5774" y="6477001"/>
            <a:ext cx="787355" cy="336521"/>
          </a:xfrm>
          <a:prstGeom prst="rect">
            <a:avLst/>
          </a:prstGeom>
        </p:spPr>
      </p:pic>
      <p:sp>
        <p:nvSpPr>
          <p:cNvPr id="360" name="textbox 360"/>
          <p:cNvSpPr/>
          <p:nvPr/>
        </p:nvSpPr>
        <p:spPr>
          <a:xfrm>
            <a:off x="679424" y="7084609"/>
            <a:ext cx="9347200" cy="6946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91"/>
              </a:lnSpc>
              <a:tabLst/>
            </a:pPr>
            <a:endParaRPr lang="Arial" altLang="Arial" sz="100" dirty="0"/>
          </a:p>
          <a:p>
            <a:pPr marL="850900" algn="l" rtl="0" eaLnBrk="0">
              <a:lnSpc>
                <a:spcPct val="80000"/>
              </a:lnSpc>
              <a:tabLst/>
            </a:pP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){(3y)┐P(x,y)V(3y)[Q(x,y)A┐R(x,y)]}</a:t>
            </a:r>
            <a:endParaRPr lang="Times New Roman" altLang="Times New Roman" sz="26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6"/>
              </a:spcBef>
              <a:tabLst/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             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                                                                      </a:t>
            </a: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37</a:t>
            </a:r>
            <a:endParaRPr lang="SimSun" altLang="SimSun" sz="9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box 362"/>
          <p:cNvSpPr/>
          <p:nvPr/>
        </p:nvSpPr>
        <p:spPr>
          <a:xfrm>
            <a:off x="285800" y="382963"/>
            <a:ext cx="10594975" cy="7410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79"/>
              </a:lnSpc>
              <a:tabLst/>
            </a:pPr>
            <a:endParaRPr lang="Arial" altLang="Arial" sz="100" dirty="0"/>
          </a:p>
          <a:p>
            <a:pPr marL="6123940" algn="l" rtl="0" eaLnBrk="0">
              <a:lnSpc>
                <a:spcPct val="98000"/>
              </a:lnSpc>
              <a:tabLst/>
            </a:pPr>
            <a:r>
              <a:rPr sz="5100" b="1" kern="0" spc="-3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3.4.1子句型</a:t>
            </a:r>
            <a:endParaRPr lang="KaiTi" altLang="KaiTi" sz="5100" dirty="0"/>
          </a:p>
          <a:p>
            <a:pPr marL="169545" algn="l" rtl="0" eaLnBrk="0">
              <a:lnSpc>
                <a:spcPct val="99000"/>
              </a:lnSpc>
              <a:spcBef>
                <a:spcPts val="1346"/>
              </a:spcBef>
              <a:tabLst/>
            </a:pPr>
            <a:r>
              <a:rPr sz="2500" b="1" kern="0" spc="12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</a:t>
            </a:r>
            <a:r>
              <a:rPr sz="2500" b="1" kern="0" spc="12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子句集的化简(3/6)</a:t>
            </a:r>
            <a:endParaRPr lang="KaiTi" altLang="KaiTi" sz="2500" dirty="0"/>
          </a:p>
          <a:p>
            <a:pPr marL="12700" algn="l" rtl="0" eaLnBrk="0">
              <a:lnSpc>
                <a:spcPct val="100000"/>
              </a:lnSpc>
              <a:spcBef>
                <a:spcPts val="606"/>
              </a:spcBef>
              <a:tabLst/>
            </a:pPr>
            <a:r>
              <a:rPr sz="1100" kern="0" spc="30" baseline="66294" dirty="0">
                <a:solidFill>
                  <a:srgbClr val="A4002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r>
              <a:rPr sz="700" kern="0" spc="20" dirty="0">
                <a:solidFill>
                  <a:srgbClr val="A4002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</a:t>
            </a:r>
            <a:r>
              <a:rPr sz="2500" kern="0" spc="3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(3)对变元标准化</a:t>
            </a:r>
            <a:endParaRPr lang="KaiTi" altLang="KaiTi" sz="2500" dirty="0"/>
          </a:p>
          <a:p>
            <a:pPr marL="266065" algn="l" rtl="0" eaLnBrk="0">
              <a:lnSpc>
                <a:spcPct val="89000"/>
              </a:lnSpc>
              <a:spcBef>
                <a:spcPts val="752"/>
              </a:spcBef>
              <a:tabLst/>
            </a:pPr>
            <a:r>
              <a:rPr sz="2500" kern="0" spc="14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在一个量词的辖域内，把谓词公式中受该量词约束的变元全部用另外</a:t>
            </a:r>
            <a:endParaRPr lang="KaiTi" altLang="KaiTi" sz="2500" dirty="0"/>
          </a:p>
          <a:p>
            <a:pPr marL="12700" algn="l" rtl="0" eaLnBrk="0">
              <a:lnSpc>
                <a:spcPts val="3699"/>
              </a:lnSpc>
              <a:tabLst/>
            </a:pPr>
            <a:r>
              <a:rPr sz="2500" kern="0" spc="6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一个没有出现过的任意变元代替，使不同量词约束的变元有不同的名字。</a:t>
            </a:r>
            <a:endParaRPr lang="KaiTi" altLang="KaiTi" sz="2500" dirty="0"/>
          </a:p>
          <a:p>
            <a:pPr marL="399415" algn="l" rtl="0" eaLnBrk="0">
              <a:lnSpc>
                <a:spcPct val="93000"/>
              </a:lnSpc>
              <a:spcBef>
                <a:spcPts val="861"/>
              </a:spcBef>
              <a:tabLst/>
            </a:pP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例如，上式经变换后为</a:t>
            </a:r>
            <a:r>
              <a:rPr sz="2500" kern="0" spc="5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(Vx)</a:t>
            </a:r>
            <a:r>
              <a:rPr sz="2500" kern="0" spc="0" dirty="0">
                <a:solidFill>
                  <a:srgbClr val="E82F2F">
                    <a:alpha val="100000"/>
                  </a:srgbClr>
                </a:solidFill>
                <a:latin typeface="KaiTi"/>
                <a:ea typeface="KaiTi"/>
                <a:cs typeface="KaiTi"/>
              </a:rPr>
              <a:t>{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(3y)-P(x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,y)V(3y)      </a:t>
            </a:r>
            <a:r>
              <a:rPr sz="2500" kern="0" spc="-10" dirty="0">
                <a:solidFill>
                  <a:srgbClr val="28C428">
                    <a:alpha val="100000"/>
                  </a:srgbClr>
                </a:solidFill>
                <a:latin typeface="KaiTi"/>
                <a:ea typeface="KaiTi"/>
                <a:cs typeface="KaiTi"/>
              </a:rPr>
              <a:t>[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Q(x,y)A-R(x,y)      </a:t>
            </a:r>
            <a:r>
              <a:rPr sz="2500" kern="0" spc="-10" dirty="0">
                <a:solidFill>
                  <a:srgbClr val="28C428">
                    <a:alpha val="100000"/>
                  </a:srgbClr>
                </a:solidFill>
                <a:latin typeface="KaiTi"/>
                <a:ea typeface="KaiTi"/>
                <a:cs typeface="KaiTi"/>
              </a:rPr>
              <a:t>]</a:t>
            </a:r>
            <a:r>
              <a:rPr sz="2500" kern="0" spc="-10" dirty="0">
                <a:solidFill>
                  <a:srgbClr val="E82F2F">
                    <a:alpha val="100000"/>
                  </a:srgbClr>
                </a:solidFill>
                <a:latin typeface="KaiTi"/>
                <a:ea typeface="KaiTi"/>
                <a:cs typeface="KaiTi"/>
              </a:rPr>
              <a:t>}</a:t>
            </a:r>
            <a:endParaRPr lang="KaiTi" altLang="KaiTi" sz="2500" dirty="0"/>
          </a:p>
          <a:p>
            <a:pPr marL="2120264" algn="l" rtl="0" eaLnBrk="0">
              <a:lnSpc>
                <a:spcPct val="80000"/>
              </a:lnSpc>
              <a:spcBef>
                <a:spcPts val="1082"/>
              </a:spcBef>
              <a:tabLst/>
            </a:pP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2500" kern="0" spc="10" dirty="0">
                <a:solidFill>
                  <a:srgbClr val="E82F2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(3y)┐P(x,y)V(3z)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500" kern="0" spc="10" dirty="0">
                <a:solidFill>
                  <a:srgbClr val="039003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Q(x,z)A┐R(x,z)         </a:t>
            </a:r>
            <a:r>
              <a:rPr sz="2500" kern="0" spc="0" dirty="0">
                <a:solidFill>
                  <a:srgbClr val="039003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]</a:t>
            </a:r>
            <a:r>
              <a:rPr sz="2500" kern="0" spc="0" dirty="0">
                <a:solidFill>
                  <a:srgbClr val="E82F2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2500" dirty="0"/>
          </a:p>
          <a:p>
            <a:pPr marL="799465" algn="l" rtl="0" eaLnBrk="0">
              <a:lnSpc>
                <a:spcPct val="98000"/>
              </a:lnSpc>
              <a:spcBef>
                <a:spcPts val="1206"/>
              </a:spcBef>
              <a:tabLst/>
            </a:pPr>
            <a:r>
              <a:rPr sz="2500" kern="0" spc="3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(4)化为前束范式</a:t>
            </a:r>
            <a:endParaRPr lang="KaiTi" altLang="KaiTi" sz="2500" dirty="0"/>
          </a:p>
          <a:p>
            <a:pPr marL="399415" algn="l" rtl="0" eaLnBrk="0">
              <a:lnSpc>
                <a:spcPct val="89000"/>
              </a:lnSpc>
              <a:spcBef>
                <a:spcPts val="602"/>
              </a:spcBef>
              <a:tabLst/>
            </a:pP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化为前束范式的方法：把所有量词都移到公式的左边，并且在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移动时</a:t>
            </a:r>
            <a:r>
              <a:rPr sz="2500" kern="0" spc="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</a:t>
            </a:r>
            <a:endParaRPr lang="KaiTi" altLang="KaiTi" sz="2500" dirty="0"/>
          </a:p>
          <a:p>
            <a:pPr marL="12700" algn="l" rtl="0" eaLnBrk="0">
              <a:lnSpc>
                <a:spcPct val="127000"/>
              </a:lnSpc>
              <a:spcBef>
                <a:spcPts val="47"/>
              </a:spcBef>
              <a:tabLst/>
            </a:pPr>
            <a:r>
              <a:rPr sz="2500" kern="0" spc="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能改变其相对顺序。</a:t>
            </a:r>
            <a:r>
              <a:rPr sz="25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由于第(3)步已对变元进行了标</a:t>
            </a:r>
            <a:r>
              <a:rPr sz="25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准化，每个量词都有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5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自己的变元，这就消除了任何由变元引起冲突的可能，因此这种移动是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可行的。</a:t>
            </a:r>
            <a:endParaRPr lang="KaiTi" altLang="KaiTi" sz="2500" dirty="0"/>
          </a:p>
          <a:p>
            <a:pPr marL="501015" algn="l" rtl="0" eaLnBrk="0">
              <a:lnSpc>
                <a:spcPct val="94000"/>
              </a:lnSpc>
              <a:spcBef>
                <a:spcPts val="976"/>
              </a:spcBef>
              <a:tabLst/>
            </a:pP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例如，上式化为前束范式后为</a:t>
            </a:r>
            <a:endParaRPr lang="KaiTi" altLang="KaiTi" sz="2500" dirty="0"/>
          </a:p>
          <a:p>
            <a:pPr marL="2164714" algn="l" rtl="0" eaLnBrk="0">
              <a:lnSpc>
                <a:spcPts val="3475"/>
              </a:lnSpc>
              <a:tabLst/>
            </a:pP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Vx</a:t>
            </a: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)(3y)(3z)</a:t>
            </a:r>
            <a:r>
              <a:rPr sz="2500" kern="0" spc="2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500" kern="0" spc="20" dirty="0">
                <a:solidFill>
                  <a:srgbClr val="C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{</a:t>
            </a: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┐P(x,y)V</a:t>
            </a:r>
            <a:r>
              <a:rPr sz="2500" kern="0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500" kern="0" spc="20" dirty="0">
                <a:solidFill>
                  <a:srgbClr val="008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[ </a:t>
            </a: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Q(x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,z)A┐R(x,z)</a:t>
            </a:r>
            <a:r>
              <a:rPr sz="25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2500" kern="0" spc="10" dirty="0">
                <a:solidFill>
                  <a:srgbClr val="008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]</a:t>
            </a:r>
            <a:r>
              <a:rPr sz="2500" kern="0" spc="10" dirty="0">
                <a:solidFill>
                  <a:srgbClr val="C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}</a:t>
            </a:r>
            <a:endParaRPr lang="Arial" altLang="Arial" sz="2500" dirty="0"/>
          </a:p>
          <a:p>
            <a:pPr algn="l" rtl="0" eaLnBrk="0">
              <a:lnSpc>
                <a:spcPct val="14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400" dirty="0"/>
          </a:p>
          <a:p>
            <a:pPr marL="399415" algn="l" rtl="0" eaLnBrk="0">
              <a:lnSpc>
                <a:spcPct val="80000"/>
              </a:lnSpc>
              <a:spcBef>
                <a:spcPts val="2"/>
              </a:spcBef>
              <a:tabLst/>
            </a:pP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</a:t>
            </a:r>
            <a:r>
              <a:rPr sz="1500" kern="0" spc="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38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box 364"/>
          <p:cNvSpPr/>
          <p:nvPr/>
        </p:nvSpPr>
        <p:spPr>
          <a:xfrm>
            <a:off x="254040" y="1116887"/>
            <a:ext cx="10361930" cy="6676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53"/>
              </a:lnSpc>
              <a:tabLst/>
            </a:pPr>
            <a:endParaRPr lang="Arial" altLang="Arial" sz="100" dirty="0"/>
          </a:p>
          <a:p>
            <a:pPr marL="818514" algn="l" rtl="0" eaLnBrk="0">
              <a:lnSpc>
                <a:spcPct val="100000"/>
              </a:lnSpc>
              <a:tabLst/>
            </a:pPr>
            <a:r>
              <a:rPr sz="2500" kern="0" spc="4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(5)消去存在量词</a:t>
            </a:r>
            <a:endParaRPr lang="KaiTi" altLang="KaiTi" sz="2500" dirty="0"/>
          </a:p>
          <a:p>
            <a:pPr marL="469265" algn="l" rtl="0" eaLnBrk="0">
              <a:lnSpc>
                <a:spcPct val="97000"/>
              </a:lnSpc>
              <a:spcBef>
                <a:spcPts val="910"/>
              </a:spcBef>
              <a:tabLst/>
            </a:pPr>
            <a:r>
              <a:rPr sz="2500" kern="0" spc="-2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消去存在量词时，需要区分以</a:t>
            </a:r>
            <a:r>
              <a:rPr sz="2500" kern="0" spc="-3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下两种情况：</a:t>
            </a:r>
            <a:endParaRPr lang="KaiTi" altLang="KaiTi" sz="2500" dirty="0"/>
          </a:p>
          <a:p>
            <a:pPr algn="r" rtl="0" eaLnBrk="0">
              <a:lnSpc>
                <a:spcPct val="89000"/>
              </a:lnSpc>
              <a:spcBef>
                <a:spcPts val="1352"/>
              </a:spcBef>
              <a:tabLst/>
            </a:pPr>
            <a:r>
              <a:rPr sz="2500" kern="0" spc="1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若存在量词不出现在全称量词的辖域内</a:t>
            </a:r>
            <a:r>
              <a:rPr sz="2500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(即它</a:t>
            </a:r>
            <a:r>
              <a:rPr sz="2500" kern="0" spc="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的左边没有全称量词),</a:t>
            </a:r>
            <a:endParaRPr lang="KaiTi" altLang="KaiTi" sz="2500" dirty="0"/>
          </a:p>
          <a:p>
            <a:pPr marL="316865" indent="5714" algn="l" rtl="0" eaLnBrk="0">
              <a:lnSpc>
                <a:spcPct val="133000"/>
              </a:lnSpc>
              <a:spcBef>
                <a:spcPts val="29"/>
              </a:spcBef>
              <a:tabLst/>
            </a:pP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只要用一个新的个体常量替</a:t>
            </a:r>
            <a:r>
              <a:rPr sz="25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换受该存在量词约束的变元，就可消去该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存在量词。</a:t>
            </a:r>
            <a:endParaRPr lang="KaiTi" altLang="KaiTi" sz="2500" dirty="0"/>
          </a:p>
          <a:p>
            <a:pPr marL="272415" algn="l" rtl="0" eaLnBrk="0">
              <a:lnSpc>
                <a:spcPct val="97000"/>
              </a:lnSpc>
              <a:spcBef>
                <a:spcPts val="1361"/>
              </a:spcBef>
              <a:tabLst/>
            </a:pPr>
            <a:r>
              <a:rPr sz="2500" u="sng" kern="0" spc="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若存在量词位于一个或多个全称量</a:t>
            </a:r>
            <a:r>
              <a:rPr sz="2500" u="sng" kern="0" spc="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词的辖域内，例如</a:t>
            </a:r>
            <a:endParaRPr lang="KaiTi" altLang="KaiTi" sz="2500" dirty="0"/>
          </a:p>
          <a:p>
            <a:pPr marL="1116964" algn="l" rtl="0" eaLnBrk="0">
              <a:lnSpc>
                <a:spcPct val="80000"/>
              </a:lnSpc>
              <a:spcBef>
                <a:spcPts val="1902"/>
              </a:spcBef>
              <a:tabLst/>
            </a:pPr>
            <a:r>
              <a:rPr sz="2500" u="sng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(Vx₁)..(Vx₀</a:t>
            </a:r>
            <a:r>
              <a:rPr sz="2500" u="sng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)(3y)P(x₁,X</a:t>
            </a:r>
            <a:r>
              <a:rPr sz="2500" kern="0" spc="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₂</a:t>
            </a:r>
            <a:r>
              <a:rPr sz="2500" kern="0" spc="-3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u="sng" kern="0" spc="-4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u="sng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.….,X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ny)</a:t>
            </a:r>
            <a:endParaRPr lang="Times New Roman" altLang="Times New Roman" sz="2500" dirty="0"/>
          </a:p>
          <a:p>
            <a:pPr marL="12700" algn="l" rtl="0" eaLnBrk="0">
              <a:lnSpc>
                <a:spcPct val="90000"/>
              </a:lnSpc>
              <a:spcBef>
                <a:spcPts val="652"/>
              </a:spcBef>
              <a:tabLst>
                <a:tab pos="27940" algn="l"/>
              </a:tabLst>
            </a:pPr>
            <a:r>
              <a:rPr sz="2500" u="sng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	</a:t>
            </a:r>
            <a:r>
              <a:rPr sz="25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</a:t>
            </a:r>
            <a:r>
              <a:rPr sz="2500" u="sng" kern="0" spc="-56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900" u="sng" kern="0" spc="20" baseline="6677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则需要用</a:t>
            </a:r>
            <a:r>
              <a:rPr sz="3900" u="sng" kern="0" spc="0" baseline="6677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Skolem</a:t>
            </a:r>
            <a:r>
              <a:rPr sz="3900" u="sng" kern="0" spc="20" baseline="6677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函数</a:t>
            </a:r>
            <a:r>
              <a:rPr sz="3900" u="sng" kern="0" spc="20" baseline="6677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f(x</a:t>
            </a:r>
            <a:r>
              <a:rPr sz="3900" u="sng" kern="0" spc="10" baseline="6677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₁,X₂</a:t>
            </a:r>
            <a:r>
              <a:rPr sz="2500" u="sng" kern="0" spc="1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3900" u="sng" kern="0" spc="10" baseline="6677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...,</a:t>
            </a:r>
            <a:r>
              <a:rPr sz="3900" u="sng" kern="0" spc="0" baseline="6677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xn</a:t>
            </a:r>
            <a:r>
              <a:rPr sz="3900" u="sng" kern="0" spc="10" baseline="6677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)替换受该存在量词约束的变</a:t>
            </a:r>
            <a:endParaRPr lang="KaiTi" altLang="KaiTi" sz="3900" baseline="6677" dirty="0"/>
          </a:p>
          <a:p>
            <a:pPr marL="62864" algn="l" rtl="0" eaLnBrk="0">
              <a:lnSpc>
                <a:spcPct val="146000"/>
              </a:lnSpc>
              <a:spcBef>
                <a:spcPts val="18"/>
              </a:spcBef>
              <a:tabLst>
                <a:tab pos="4438650" algn="l"/>
              </a:tabLst>
            </a:pPr>
            <a:r>
              <a:rPr sz="2500" u="sng" kern="0" spc="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元y,然后再消去该存在量词。</a:t>
            </a:r>
            <a:r>
              <a:rPr sz="2500" u="sng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	</a:t>
            </a:r>
            <a:endParaRPr lang="KaiTi" altLang="KaiTi" sz="2500" dirty="0"/>
          </a:p>
          <a:p>
            <a:pPr marL="785494" algn="l" rtl="0" eaLnBrk="0">
              <a:lnSpc>
                <a:spcPct val="91000"/>
              </a:lnSpc>
              <a:spcBef>
                <a:spcPts val="822"/>
              </a:spcBef>
              <a:tabLst/>
            </a:pPr>
            <a:r>
              <a:rPr sz="2500" b="1" kern="0" spc="6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例如，</a:t>
            </a:r>
            <a:r>
              <a:rPr sz="2500" kern="0" spc="-7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上步所得公式中存在量词(3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y)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和(3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z)</a:t>
            </a:r>
            <a:r>
              <a:rPr sz="2500" b="1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都位</a:t>
            </a:r>
            <a:r>
              <a:rPr sz="25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于</a:t>
            </a:r>
            <a:r>
              <a:rPr sz="2500" b="1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5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2500" b="1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25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的辖域内</a:t>
            </a:r>
            <a:r>
              <a:rPr sz="25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endParaRPr lang="KaiTi" altLang="KaiTi" sz="2500" dirty="0"/>
          </a:p>
          <a:p>
            <a:pPr marL="80644" algn="l" rtl="0" eaLnBrk="0">
              <a:lnSpc>
                <a:spcPts val="4100"/>
              </a:lnSpc>
              <a:tabLst/>
            </a:pPr>
            <a:r>
              <a:rPr sz="2500" b="1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因此都需要用</a:t>
            </a:r>
            <a:r>
              <a:rPr sz="25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Skolem</a:t>
            </a:r>
            <a:r>
              <a:rPr sz="2500" b="1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函数来替</a:t>
            </a:r>
            <a:r>
              <a:rPr sz="25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换。设替换</a:t>
            </a:r>
            <a:r>
              <a:rPr sz="2500" b="1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</a:t>
            </a:r>
            <a:r>
              <a:rPr sz="25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2500" b="1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z</a:t>
            </a:r>
            <a:r>
              <a:rPr sz="25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</a:t>
            </a:r>
            <a:r>
              <a:rPr sz="25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Skolem</a:t>
            </a:r>
            <a:r>
              <a:rPr sz="25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函数分别是</a:t>
            </a:r>
            <a:r>
              <a:rPr sz="25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f(x)</a:t>
            </a:r>
            <a:endParaRPr lang="Times New Roman" altLang="Times New Roman" sz="2500" dirty="0"/>
          </a:p>
          <a:p>
            <a:pPr marL="37465" algn="l" rtl="0" eaLnBrk="0">
              <a:lnSpc>
                <a:spcPts val="3150"/>
              </a:lnSpc>
              <a:spcBef>
                <a:spcPts val="1029"/>
              </a:spcBef>
              <a:tabLst/>
            </a:pPr>
            <a:r>
              <a:rPr sz="3900" kern="0" spc="10" baseline="-4825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3900" kern="0" spc="10" baseline="-4825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g(x),</a:t>
            </a:r>
            <a:r>
              <a:rPr sz="3900" kern="0" spc="10" baseline="-4825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则替换后的式子为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</a:t>
            </a:r>
            <a:r>
              <a:rPr sz="3200" kern="0" spc="10" baseline="876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3200" kern="0" spc="0" baseline="876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Vx</a:t>
            </a:r>
            <a:r>
              <a:rPr sz="3200" kern="0" spc="10" baseline="876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)(3y)(3z)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kern="0" spc="10" baseline="8768" dirty="0">
                <a:solidFill>
                  <a:srgbClr val="C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{</a:t>
            </a:r>
            <a:r>
              <a:rPr sz="3200" kern="0" spc="10" baseline="876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7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3200" kern="0" spc="10" baseline="876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P(x,y)V</a:t>
            </a:r>
            <a:r>
              <a:rPr sz="3200" kern="0" spc="10" baseline="8768" dirty="0">
                <a:solidFill>
                  <a:srgbClr val="0AB20A">
                    <a:alpha val="100000"/>
                  </a:srgbClr>
                </a:solidFill>
                <a:latin typeface="Arial"/>
                <a:ea typeface="Arial"/>
                <a:cs typeface="Arial"/>
              </a:rPr>
              <a:t>[</a:t>
            </a:r>
            <a:r>
              <a:rPr sz="2000" kern="0" spc="10" dirty="0">
                <a:solidFill>
                  <a:srgbClr val="0AB20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kern="0" spc="10" baseline="876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Q(x,z)A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3200" b="1" kern="0" spc="10" baseline="876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-R</a:t>
            </a:r>
            <a:r>
              <a:rPr sz="3200" b="1" kern="0" spc="0" baseline="876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(x,z)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3200" kern="0" spc="0" baseline="8768" dirty="0">
                <a:solidFill>
                  <a:srgbClr val="0AB20A">
                    <a:alpha val="100000"/>
                  </a:srgbClr>
                </a:solidFill>
                <a:latin typeface="Arial"/>
                <a:ea typeface="Arial"/>
                <a:cs typeface="Arial"/>
              </a:rPr>
              <a:t>]</a:t>
            </a:r>
            <a:r>
              <a:rPr sz="3200" kern="0" spc="0" baseline="8768" dirty="0">
                <a:solidFill>
                  <a:srgbClr val="C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}</a:t>
            </a:r>
            <a:endParaRPr lang="Arial" altLang="Arial" sz="3200" baseline="8768" dirty="0"/>
          </a:p>
          <a:p>
            <a:pPr marL="1422400" algn="l" rtl="0" eaLnBrk="0">
              <a:lnSpc>
                <a:spcPct val="95000"/>
              </a:lnSpc>
              <a:spcBef>
                <a:spcPts val="1054"/>
              </a:spcBef>
              <a:tabLst/>
            </a:pP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2500" kern="0" spc="1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-P(x,f(x))V    </a:t>
            </a:r>
            <a:r>
              <a:rPr sz="2500" kern="0" spc="10" dirty="0">
                <a:solidFill>
                  <a:srgbClr val="0AB20A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Q(x,g(x))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△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┐R(x,g(x))   </a:t>
            </a:r>
            <a:r>
              <a:rPr sz="2500" kern="0" spc="0" dirty="0">
                <a:solidFill>
                  <a:srgbClr val="0AB20A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]</a:t>
            </a:r>
            <a:r>
              <a:rPr sz="2500" kern="0" spc="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2500" dirty="0"/>
          </a:p>
          <a:p>
            <a:pPr marL="431165" algn="l" rtl="0" eaLnBrk="0">
              <a:lnSpc>
                <a:spcPct val="74000"/>
              </a:lnSpc>
              <a:spcBef>
                <a:spcPts val="8"/>
              </a:spcBef>
              <a:tabLst/>
            </a:pP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</a:t>
            </a:r>
            <a:r>
              <a:rPr sz="1600" kern="0" spc="0" baseline="6511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39</a:t>
            </a:r>
            <a:endParaRPr lang="Times New Roman" altLang="Times New Roman" sz="1600" baseline="6511" dirty="0"/>
          </a:p>
        </p:txBody>
      </p:sp>
      <p:pic>
        <p:nvPicPr>
          <p:cNvPr id="366" name="picture 3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2566" y="4975247"/>
            <a:ext cx="984274" cy="63478"/>
          </a:xfrm>
          <a:prstGeom prst="rect">
            <a:avLst/>
          </a:prstGeom>
        </p:spPr>
      </p:pic>
      <p:sp>
        <p:nvSpPr>
          <p:cNvPr id="368" name="textbox 368"/>
          <p:cNvSpPr/>
          <p:nvPr/>
        </p:nvSpPr>
        <p:spPr>
          <a:xfrm>
            <a:off x="6822757" y="312978"/>
            <a:ext cx="3575050" cy="779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34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5000" b="1" kern="0" spc="2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3.4.1子句型</a:t>
            </a:r>
            <a:endParaRPr lang="KaiTi" altLang="KaiTi" sz="5000" dirty="0"/>
          </a:p>
        </p:txBody>
      </p:sp>
      <p:sp>
        <p:nvSpPr>
          <p:cNvPr id="370" name="textbox 370"/>
          <p:cNvSpPr/>
          <p:nvPr/>
        </p:nvSpPr>
        <p:spPr>
          <a:xfrm>
            <a:off x="372984" y="209264"/>
            <a:ext cx="3242945" cy="404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9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500" b="1" kern="0" spc="110" dirty="0">
                <a:solidFill>
                  <a:srgbClr val="0000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</a:t>
            </a:r>
            <a:r>
              <a:rPr sz="2500" b="1" kern="0" spc="11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子句集的化简(4/</a:t>
            </a:r>
            <a:r>
              <a:rPr sz="2500" b="1" kern="0" spc="10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6)</a:t>
            </a:r>
            <a:endParaRPr lang="KaiTi" altLang="KaiTi" sz="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/>
          <p:nvPr/>
        </p:nvSpPr>
        <p:spPr>
          <a:xfrm>
            <a:off x="1765338" y="1403117"/>
            <a:ext cx="4184015" cy="4716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718"/>
              </a:lnSpc>
              <a:tabLst/>
            </a:pPr>
            <a:endParaRPr lang="Arial" altLang="Arial" sz="100" dirty="0"/>
          </a:p>
          <a:p>
            <a:pPr marL="191770" algn="l" rtl="0" eaLnBrk="0">
              <a:lnSpc>
                <a:spcPct val="97000"/>
              </a:lnSpc>
              <a:tabLst/>
            </a:pPr>
            <a:r>
              <a:rPr sz="4500" b="1" kern="0" spc="2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第2章知识表示</a:t>
            </a:r>
            <a:endParaRPr lang="KaiTi" altLang="KaiTi" sz="4500" dirty="0"/>
          </a:p>
          <a:p>
            <a:pPr algn="l" rtl="0" eaLnBrk="0">
              <a:lnSpc>
                <a:spcPct val="187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100000"/>
              </a:lnSpc>
              <a:spcBef>
                <a:spcPts val="1118"/>
              </a:spcBef>
              <a:tabLst/>
            </a:pPr>
            <a:r>
              <a:rPr sz="37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2.1</a:t>
            </a:r>
            <a:r>
              <a:rPr sz="3700" kern="0" spc="-2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7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概述</a:t>
            </a:r>
            <a:endParaRPr lang="KaiTi" altLang="KaiTi" sz="3700" dirty="0"/>
          </a:p>
          <a:p>
            <a:pPr marL="12700" algn="l" rtl="0" eaLnBrk="0">
              <a:lnSpc>
                <a:spcPct val="87000"/>
              </a:lnSpc>
              <a:spcBef>
                <a:spcPts val="1144"/>
              </a:spcBef>
              <a:tabLst/>
            </a:pPr>
            <a:r>
              <a:rPr sz="3700" kern="0" spc="120" dirty="0">
                <a:solidFill>
                  <a:srgbClr val="BD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2.2谓词逻辑表示法</a:t>
            </a:r>
            <a:endParaRPr lang="KaiTi" altLang="KaiTi" sz="3700" dirty="0"/>
          </a:p>
          <a:p>
            <a:pPr marL="12700" algn="l" rtl="0" eaLnBrk="0">
              <a:lnSpc>
                <a:spcPts val="6070"/>
              </a:lnSpc>
              <a:tabLst/>
            </a:pPr>
            <a:r>
              <a:rPr sz="3700" kern="0" spc="-80" dirty="0">
                <a:solidFill>
                  <a:srgbClr val="BD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2.3 </a:t>
            </a:r>
            <a:r>
              <a:rPr sz="3700" kern="0" spc="-80" dirty="0">
                <a:solidFill>
                  <a:srgbClr val="BD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产生式表示法</a:t>
            </a:r>
            <a:endParaRPr lang="KaiTi" altLang="KaiTi" sz="3700" dirty="0"/>
          </a:p>
          <a:p>
            <a:pPr marL="12700" algn="l" rtl="0" eaLnBrk="0">
              <a:lnSpc>
                <a:spcPct val="97000"/>
              </a:lnSpc>
              <a:spcBef>
                <a:spcPts val="2177"/>
              </a:spcBef>
              <a:tabLst/>
            </a:pPr>
            <a:r>
              <a:rPr sz="37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2.4框架表示</a:t>
            </a:r>
            <a:endParaRPr lang="KaiTi" altLang="KaiTi" sz="37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500" dirty="0"/>
          </a:p>
          <a:p>
            <a:pPr algn="l" rtl="0" eaLnBrk="0">
              <a:lnSpc>
                <a:spcPct val="928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497"/>
              </a:lnSpc>
              <a:tabLst/>
            </a:pPr>
            <a:r>
              <a:rPr sz="3700" kern="0" spc="-130" dirty="0">
                <a:solidFill>
                  <a:srgbClr val="BD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2.5 </a:t>
            </a:r>
            <a:r>
              <a:rPr sz="3700" kern="0" spc="-130" dirty="0">
                <a:solidFill>
                  <a:srgbClr val="BD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语义网络</a:t>
            </a:r>
            <a:endParaRPr lang="KaiTi" altLang="KaiTi" sz="3700" dirty="0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803338" y="6336049"/>
            <a:ext cx="4794322" cy="433333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139728" y="7752839"/>
            <a:ext cx="654050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6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box 372"/>
          <p:cNvSpPr/>
          <p:nvPr/>
        </p:nvSpPr>
        <p:spPr>
          <a:xfrm>
            <a:off x="120693" y="202930"/>
            <a:ext cx="10534015" cy="7747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456"/>
              </a:lnSpc>
              <a:tabLst/>
            </a:pPr>
            <a:endParaRPr lang="Arial" altLang="Arial" sz="100" dirty="0"/>
          </a:p>
          <a:p>
            <a:pPr marL="417194" algn="l" rtl="0" eaLnBrk="0">
              <a:lnSpc>
                <a:spcPct val="98000"/>
              </a:lnSpc>
              <a:tabLst/>
            </a:pPr>
            <a:r>
              <a:rPr sz="2500" b="1" kern="0" spc="3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2.子句集的化简(5/6)</a:t>
            </a:r>
            <a:r>
              <a:rPr sz="2500" kern="0" spc="20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</a:t>
            </a:r>
            <a:r>
              <a:rPr sz="1900" b="1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19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1900" b="1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1900" b="1" kern="0" spc="1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b="1" kern="0" spc="3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</a:t>
            </a:r>
            <a:r>
              <a:rPr sz="1900" b="1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         P(x,f(x)V</a:t>
            </a:r>
            <a:r>
              <a:rPr sz="1900" b="1" kern="0" spc="3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</a:t>
            </a:r>
            <a:r>
              <a:rPr sz="1900" b="1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Q(x,g(x)</a:t>
            </a:r>
            <a:r>
              <a:rPr sz="1900" b="1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△</a:t>
            </a:r>
            <a:r>
              <a:rPr sz="1900" b="1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-R(x,g(x))    </a:t>
            </a:r>
            <a:r>
              <a:rPr sz="1900" b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</a:t>
            </a:r>
            <a:r>
              <a:rPr sz="1900" b="1" kern="0" spc="2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]</a:t>
            </a:r>
            <a:r>
              <a:rPr sz="1900" b="1" kern="0" spc="-9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900" b="1" kern="0" spc="2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1900" dirty="0"/>
          </a:p>
          <a:p>
            <a:pPr marL="825500" algn="l" rtl="0" eaLnBrk="0">
              <a:lnSpc>
                <a:spcPct val="87000"/>
              </a:lnSpc>
              <a:spcBef>
                <a:spcPts val="1487"/>
              </a:spcBef>
              <a:tabLst/>
            </a:pPr>
            <a:r>
              <a:rPr sz="3900" kern="0" spc="-30" baseline="17362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(6)化为</a:t>
            </a:r>
            <a:r>
              <a:rPr sz="3900" kern="0" spc="-30" baseline="17362" dirty="0">
                <a:solidFill>
                  <a:srgbClr val="A4002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Skolem</a:t>
            </a:r>
            <a:r>
              <a:rPr sz="2500" kern="0" spc="-100" dirty="0">
                <a:solidFill>
                  <a:srgbClr val="A4002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900" kern="0" spc="-30" baseline="17362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标准型</a:t>
            </a:r>
            <a:r>
              <a:rPr sz="2500" kern="0" spc="5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        </a:t>
            </a:r>
            <a:r>
              <a:rPr sz="7600" b="1" kern="0" spc="-170" baseline="-4797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3.4.1</a:t>
            </a:r>
            <a:r>
              <a:rPr sz="4900" kern="0" spc="-35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7600" b="1" kern="0" spc="-170" baseline="-4797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子句型</a:t>
            </a:r>
            <a:endParaRPr lang="KaiTi" altLang="KaiTi" sz="7600" baseline="-4797" dirty="0"/>
          </a:p>
          <a:p>
            <a:pPr marL="520065" algn="l" rtl="0" eaLnBrk="0">
              <a:lnSpc>
                <a:spcPct val="98000"/>
              </a:lnSpc>
              <a:spcBef>
                <a:spcPts val="14"/>
              </a:spcBef>
              <a:tabLst/>
            </a:pPr>
            <a:r>
              <a:rPr sz="2500" kern="0" spc="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Skolem</a:t>
            </a:r>
            <a:r>
              <a:rPr sz="2500" kern="0" spc="9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标准型的一般形式为</a:t>
            </a:r>
            <a:endParaRPr lang="KaiTi" altLang="KaiTi" sz="25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marL="3053714" algn="l" rtl="0" eaLnBrk="0">
              <a:lnSpc>
                <a:spcPct val="79000"/>
              </a:lnSpc>
              <a:spcBef>
                <a:spcPts val="699"/>
              </a:spcBef>
              <a:tabLst/>
            </a:pPr>
            <a:r>
              <a:rPr sz="2300" kern="0" spc="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(Vx₁)...(Vxn)M(x₁</a:t>
            </a:r>
            <a:r>
              <a:rPr sz="2300" kern="0" spc="-1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,X₂.....,Xn)</a:t>
            </a:r>
            <a:endParaRPr lang="Times New Roman" altLang="Times New Roman" sz="2300" dirty="0"/>
          </a:p>
          <a:p>
            <a:pPr algn="r" rtl="0" eaLnBrk="0">
              <a:lnSpc>
                <a:spcPct val="91000"/>
              </a:lnSpc>
              <a:spcBef>
                <a:spcPts val="1110"/>
              </a:spcBef>
              <a:tabLst/>
            </a:pP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中</a:t>
            </a:r>
            <a:r>
              <a:rPr sz="2500" kern="0" spc="-3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M(x₁,X₂,...,Xn)    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Skolem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标准形的母式</a:t>
            </a: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500" kern="0" spc="-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它由子句的合取所构成</a:t>
            </a: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500" dirty="0"/>
          </a:p>
          <a:p>
            <a:pPr marL="126364" algn="l" rtl="0" eaLnBrk="0">
              <a:lnSpc>
                <a:spcPts val="4349"/>
              </a:lnSpc>
              <a:tabLst/>
            </a:pP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把谓词公式化为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Skolem</a:t>
            </a:r>
            <a:r>
              <a:rPr sz="2500" kern="0" spc="-7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标准形需要使用</a:t>
            </a:r>
            <a:r>
              <a:rPr sz="25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以下等价关系</a:t>
            </a:r>
            <a:endParaRPr lang="KaiTi" altLang="KaiTi" sz="2500" dirty="0"/>
          </a:p>
          <a:p>
            <a:pPr marL="3180714" algn="l" rtl="0" eaLnBrk="0">
              <a:lnSpc>
                <a:spcPct val="91000"/>
              </a:lnSpc>
              <a:spcBef>
                <a:spcPts val="1183"/>
              </a:spcBef>
              <a:tabLst/>
            </a:pPr>
            <a:r>
              <a:rPr sz="2900" kern="0" spc="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PV</a:t>
            </a:r>
            <a:r>
              <a:rPr sz="2900" kern="0" spc="4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(Q</a:t>
            </a:r>
            <a:r>
              <a:rPr sz="2900" kern="0" spc="4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△</a:t>
            </a:r>
            <a:r>
              <a:rPr sz="2900" kern="0" spc="4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R)→(</a:t>
            </a:r>
            <a:r>
              <a:rPr sz="2900" kern="0" spc="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PVQ</a:t>
            </a:r>
            <a:r>
              <a:rPr sz="2900" kern="0" spc="4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)A(</a:t>
            </a:r>
            <a:r>
              <a:rPr sz="2900" kern="0" spc="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PVR</a:t>
            </a:r>
            <a:r>
              <a:rPr sz="2900" kern="0" spc="4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Times New Roman" altLang="Times New Roman" sz="2900" dirty="0"/>
          </a:p>
          <a:p>
            <a:pPr marL="126364" algn="l" rtl="0" eaLnBrk="0">
              <a:lnSpc>
                <a:spcPts val="4359"/>
              </a:lnSpc>
              <a:tabLst/>
            </a:pPr>
            <a:r>
              <a:rPr sz="2500" kern="0" spc="-4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</a:t>
            </a:r>
            <a:r>
              <a:rPr sz="2500" kern="0" spc="-37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-4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</a:t>
            </a:r>
            <a:r>
              <a:rPr sz="2500" kern="0" spc="-42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-4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前面的公式化为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kolem</a:t>
            </a:r>
            <a:r>
              <a:rPr sz="2500" kern="0" spc="-2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标准形后为</a:t>
            </a:r>
            <a:endParaRPr lang="KaiTi" altLang="KaiTi" sz="2500" dirty="0"/>
          </a:p>
          <a:p>
            <a:pPr marL="1301114" algn="l" rtl="0" eaLnBrk="0">
              <a:lnSpc>
                <a:spcPct val="93000"/>
              </a:lnSpc>
              <a:spcBef>
                <a:spcPts val="1661"/>
              </a:spcBef>
              <a:tabLst/>
            </a:pP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Vx</a:t>
            </a: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2500" kern="0" spc="2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</a:t>
            </a:r>
            <a:r>
              <a:rPr sz="2500" kern="0" spc="20" dirty="0">
                <a:solidFill>
                  <a:srgbClr val="009E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</a:t>
            </a:r>
            <a:r>
              <a:rPr sz="25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-P(x,f(x))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VQ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(x,g(x)    </a:t>
            </a:r>
            <a:r>
              <a:rPr sz="2500" kern="0" spc="10" dirty="0">
                <a:solidFill>
                  <a:srgbClr val="009E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]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△</a:t>
            </a:r>
            <a:r>
              <a:rPr sz="2500" kern="0" spc="10" dirty="0">
                <a:solidFill>
                  <a:srgbClr val="009E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P-(x,f(x))V      </a:t>
            </a:r>
            <a:r>
              <a:rPr sz="25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-R(   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x,g(x))</a:t>
            </a:r>
            <a:r>
              <a:rPr sz="2500" kern="0" spc="10" dirty="0">
                <a:solidFill>
                  <a:srgbClr val="009E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]</a:t>
            </a:r>
            <a:r>
              <a:rPr sz="2500" kern="0" spc="1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2500" dirty="0"/>
          </a:p>
          <a:p>
            <a:pPr marL="825500" algn="l" rtl="0" eaLnBrk="0">
              <a:lnSpc>
                <a:spcPct val="99000"/>
              </a:lnSpc>
              <a:spcBef>
                <a:spcPts val="1398"/>
              </a:spcBef>
              <a:tabLst/>
            </a:pPr>
            <a:r>
              <a:rPr sz="2500" kern="0" spc="-4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(7)省掉全称量词</a:t>
            </a:r>
            <a:endParaRPr lang="KaiTi" altLang="KaiTi" sz="2500" dirty="0"/>
          </a:p>
          <a:p>
            <a:pPr marL="126364" indent="419100" algn="l" rtl="0" eaLnBrk="0">
              <a:lnSpc>
                <a:spcPct val="101000"/>
              </a:lnSpc>
              <a:spcBef>
                <a:spcPts val="1191"/>
              </a:spcBef>
              <a:tabLst/>
            </a:pP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由于母式中的全部变元均受全称量词的约束，并且全称量词的次序</a:t>
            </a:r>
            <a:r>
              <a:rPr sz="25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已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无关紧要，因此可以省掉全称量</a:t>
            </a:r>
            <a:r>
              <a:rPr sz="25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词。但剩下的母式，仍假设其变元是被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全称量词量化的。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2500" kern="0" spc="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例如，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上式消去全称量词后为</a:t>
            </a:r>
            <a:endParaRPr lang="KaiTi" altLang="KaiTi" sz="2500" dirty="0"/>
          </a:p>
          <a:p>
            <a:pPr marL="520065" algn="l" rtl="0" eaLnBrk="0">
              <a:lnSpc>
                <a:spcPct val="80000"/>
              </a:lnSpc>
              <a:spcBef>
                <a:spcPts val="1578"/>
              </a:spcBef>
              <a:tabLst/>
            </a:pP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[-P(x,f(x))VQ(x,g(x)]A[-P(x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,f(x))V</a:t>
            </a:r>
            <a:r>
              <a:rPr sz="2900" kern="0" spc="2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9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-R(  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x,g(x))</a:t>
            </a:r>
            <a:r>
              <a:rPr sz="2900" kern="0" spc="-10" dirty="0">
                <a:solidFill>
                  <a:srgbClr val="10B51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]</a:t>
            </a:r>
            <a:endParaRPr lang="Times New Roman" altLang="Times New Roman" sz="29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80000"/>
              </a:lnSpc>
              <a:spcBef>
                <a:spcPts val="2"/>
              </a:spcBef>
              <a:tabLst/>
            </a:pPr>
            <a:r>
              <a:rPr sz="2400" kern="0" spc="10" baseline="-43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           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                      </a:t>
            </a:r>
            <a:endParaRPr lang="Times New Roman" altLang="Times New Roman" sz="1500" dirty="0"/>
          </a:p>
        </p:txBody>
      </p:sp>
      <p:sp>
        <p:nvSpPr>
          <p:cNvPr id="374" name="textbox 374"/>
          <p:cNvSpPr/>
          <p:nvPr/>
        </p:nvSpPr>
        <p:spPr>
          <a:xfrm>
            <a:off x="9910140" y="7609572"/>
            <a:ext cx="156845" cy="147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50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40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box 376"/>
          <p:cNvSpPr/>
          <p:nvPr/>
        </p:nvSpPr>
        <p:spPr>
          <a:xfrm>
            <a:off x="444490" y="241730"/>
            <a:ext cx="10248265" cy="6705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333"/>
              </a:lnSpc>
              <a:tabLst/>
            </a:pPr>
            <a:endParaRPr lang="Arial" altLang="Arial" sz="100" dirty="0"/>
          </a:p>
          <a:p>
            <a:pPr marL="17145" algn="l" rtl="0" eaLnBrk="0">
              <a:lnSpc>
                <a:spcPct val="94000"/>
              </a:lnSpc>
              <a:tabLst/>
            </a:pPr>
            <a:r>
              <a:rPr sz="4300" b="1" kern="0" spc="0" baseline="-4845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2.子句集的化简(6/6</a:t>
            </a:r>
            <a:r>
              <a:rPr sz="4300" b="1" kern="0" spc="-10" baseline="-4845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)</a:t>
            </a:r>
            <a:r>
              <a:rPr sz="2700" kern="0" spc="640" dirty="0">
                <a:solidFill>
                  <a:srgbClr val="0000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3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[7P(x,f(x))VQ(x,g(x)]A[-P(x,f(x)V-R(x,g(x))]</a:t>
            </a:r>
            <a:endParaRPr lang="Times New Roman" altLang="Times New Roman" sz="2300" dirty="0"/>
          </a:p>
          <a:p>
            <a:pPr marL="6338570" algn="l" rtl="0" eaLnBrk="0">
              <a:lnSpc>
                <a:spcPct val="84000"/>
              </a:lnSpc>
              <a:spcBef>
                <a:spcPts val="260"/>
              </a:spcBef>
              <a:tabLst/>
            </a:pPr>
            <a:r>
              <a:rPr sz="5100" b="1" kern="0" spc="-27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3.4.1</a:t>
            </a:r>
            <a:r>
              <a:rPr sz="5100" kern="0" spc="-60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5100" b="1" kern="0" spc="-27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子句型</a:t>
            </a:r>
            <a:endParaRPr lang="KaiTi" altLang="KaiTi" sz="5100" dirty="0"/>
          </a:p>
          <a:p>
            <a:pPr marL="728980" algn="l" rtl="0" eaLnBrk="0">
              <a:lnSpc>
                <a:spcPct val="94000"/>
              </a:lnSpc>
              <a:spcBef>
                <a:spcPts val="5"/>
              </a:spcBef>
              <a:tabLst/>
            </a:pPr>
            <a:r>
              <a:rPr sz="2800" b="1" kern="0" spc="-4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(8)根据合取词拆</a:t>
            </a:r>
            <a:r>
              <a:rPr sz="2800" b="1" kern="0" spc="-5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分公式</a:t>
            </a:r>
            <a:endParaRPr lang="KaiTi" altLang="KaiTi" sz="2800" dirty="0"/>
          </a:p>
          <a:p>
            <a:pPr marL="16509" indent="1066164" algn="l" rtl="0" eaLnBrk="0">
              <a:lnSpc>
                <a:spcPct val="107000"/>
              </a:lnSpc>
              <a:spcBef>
                <a:spcPts val="653"/>
              </a:spcBef>
              <a:tabLst/>
            </a:pPr>
            <a:r>
              <a:rPr sz="2300" b="1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在母式中消去所有合取词，把母式用子句集的形式表示</a:t>
            </a:r>
            <a:r>
              <a:rPr sz="23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出来。其中，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</a:t>
            </a: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子句集中的每一个元素都是</a:t>
            </a:r>
            <a:r>
              <a:rPr sz="2300" b="1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一个子句。</a:t>
            </a:r>
            <a:endParaRPr lang="KaiTi" altLang="KaiTi" sz="2300" dirty="0"/>
          </a:p>
          <a:p>
            <a:pPr marL="86360" algn="l" rtl="0" eaLnBrk="0">
              <a:lnSpc>
                <a:spcPct val="89000"/>
              </a:lnSpc>
              <a:spcBef>
                <a:spcPts val="742"/>
              </a:spcBef>
              <a:tabLst/>
            </a:pPr>
            <a:r>
              <a:rPr sz="2300" b="1" kern="0" spc="-50" dirty="0">
                <a:solidFill>
                  <a:srgbClr val="3C3C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</a:t>
            </a:r>
            <a:r>
              <a:rPr sz="2300" kern="0" spc="-450" dirty="0">
                <a:solidFill>
                  <a:srgbClr val="3C3C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300" b="1" kern="0" spc="-50" dirty="0">
                <a:solidFill>
                  <a:srgbClr val="3C3C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</a:t>
            </a:r>
            <a:r>
              <a:rPr sz="2300" kern="0" spc="-500" dirty="0">
                <a:solidFill>
                  <a:srgbClr val="3C3C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300" b="1" kern="0" spc="-50" dirty="0">
                <a:solidFill>
                  <a:srgbClr val="3C3CFF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3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上式的子句集中包含</a:t>
            </a:r>
            <a:r>
              <a:rPr sz="2300" b="1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以下两个子句</a:t>
            </a:r>
            <a:endParaRPr lang="KaiTi" altLang="KaiTi" sz="2300" dirty="0"/>
          </a:p>
          <a:p>
            <a:pPr marL="2400300" algn="l" rtl="0" eaLnBrk="0">
              <a:lnSpc>
                <a:spcPts val="3682"/>
              </a:lnSpc>
              <a:tabLst/>
            </a:pPr>
            <a:r>
              <a:rPr sz="2600" b="1" kern="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P(x,f(x)VQ(x,g(x))</a:t>
            </a:r>
            <a:r>
              <a:rPr sz="2600" b="1" kern="0" spc="-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endParaRPr lang="Arial" altLang="Arial" sz="2600" dirty="0"/>
          </a:p>
          <a:p>
            <a:pPr marL="2393950" algn="l" rtl="0" eaLnBrk="0">
              <a:lnSpc>
                <a:spcPct val="80000"/>
              </a:lnSpc>
              <a:spcBef>
                <a:spcPts val="580"/>
              </a:spcBef>
              <a:tabLst/>
            </a:pP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P(x,f(x)V-R(x</a:t>
            </a:r>
            <a:r>
              <a:rPr sz="28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,g(x)).</a:t>
            </a:r>
            <a:endParaRPr lang="Times New Roman" altLang="Times New Roman" sz="2800" dirty="0"/>
          </a:p>
          <a:p>
            <a:pPr marL="800100" algn="l" rtl="0" eaLnBrk="0">
              <a:lnSpc>
                <a:spcPts val="3433"/>
              </a:lnSpc>
              <a:spcBef>
                <a:spcPts val="1026"/>
              </a:spcBef>
              <a:tabLst/>
            </a:pPr>
            <a:r>
              <a:rPr sz="2800" kern="0" spc="-3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(9)更换变量名称</a:t>
            </a:r>
            <a:endParaRPr lang="KaiTi" altLang="KaiTi" sz="2800" dirty="0"/>
          </a:p>
          <a:p>
            <a:pPr marL="1073150" algn="l" rtl="0" eaLnBrk="0">
              <a:lnSpc>
                <a:spcPct val="89000"/>
              </a:lnSpc>
              <a:spcBef>
                <a:spcPts val="334"/>
              </a:spcBef>
              <a:tabLst/>
            </a:pPr>
            <a:r>
              <a:rPr sz="2300" kern="0" spc="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对子</a:t>
            </a:r>
            <a:r>
              <a:rPr sz="2300" b="1" kern="0" spc="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句集中的某些变量重新命名，使任意两个子句中不出现相同的变</a:t>
            </a:r>
            <a:endParaRPr lang="KaiTi" altLang="KaiTi" sz="2300" dirty="0"/>
          </a:p>
          <a:p>
            <a:pPr marL="12700" algn="l" rtl="0" eaLnBrk="0">
              <a:lnSpc>
                <a:spcPct val="122000"/>
              </a:lnSpc>
              <a:spcBef>
                <a:spcPts val="61"/>
              </a:spcBef>
              <a:tabLst/>
            </a:pPr>
            <a:r>
              <a:rPr sz="2300" kern="0" spc="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量名</a:t>
            </a:r>
            <a:r>
              <a:rPr sz="23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。由于每一个子句</a:t>
            </a:r>
            <a:r>
              <a:rPr sz="2300" b="1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都对应着母式中的一个合取元，并且所有变元都是由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全称</a:t>
            </a:r>
            <a:r>
              <a:rPr sz="2300" b="1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量词量化的，因此任意两个不同子句的变量之间实际上不存在任何关系。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这样，更换变量名是不会影响公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式的真值的。</a:t>
            </a:r>
            <a:endParaRPr lang="KaiTi" altLang="KaiTi" sz="2300" dirty="0"/>
          </a:p>
          <a:p>
            <a:pPr marL="304800" algn="l" rtl="0" eaLnBrk="0">
              <a:lnSpc>
                <a:spcPct val="91000"/>
              </a:lnSpc>
              <a:spcBef>
                <a:spcPts val="709"/>
              </a:spcBef>
              <a:tabLst/>
            </a:pPr>
            <a:r>
              <a:rPr sz="2300" kern="0" spc="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例如，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对前面的公式，可把第二个子句集中的变元名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300" kern="0" spc="-1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更换为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y,</a:t>
            </a:r>
            <a:r>
              <a:rPr sz="2300" kern="0" spc="5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得到如下</a:t>
            </a:r>
            <a:endParaRPr lang="KaiTi" altLang="KaiTi" sz="2300" dirty="0"/>
          </a:p>
          <a:p>
            <a:pPr marL="12700" algn="l" rtl="0" eaLnBrk="0">
              <a:lnSpc>
                <a:spcPts val="3550"/>
              </a:lnSpc>
              <a:tabLst/>
            </a:pP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子句集：7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P(x,f(x)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VQ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(x,g(x),┐P(y,f(y))V┐R(y,g(y))</a:t>
            </a:r>
            <a:endParaRPr lang="Times New Roman" altLang="Times New Roman" sz="2300" dirty="0"/>
          </a:p>
        </p:txBody>
      </p:sp>
      <p:sp>
        <p:nvSpPr>
          <p:cNvPr id="378" name="textbox 378"/>
          <p:cNvSpPr/>
          <p:nvPr/>
        </p:nvSpPr>
        <p:spPr>
          <a:xfrm>
            <a:off x="158762" y="7685250"/>
            <a:ext cx="9681844" cy="330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325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3000"/>
              </a:lnSpc>
              <a:tabLst/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41</a:t>
            </a:r>
            <a:endParaRPr lang="Times New Roman" altLang="Times New Roman" sz="1000" dirty="0"/>
          </a:p>
          <a:p>
            <a:pPr marL="12700" algn="l" rtl="0" eaLnBrk="0">
              <a:lnSpc>
                <a:spcPct val="78000"/>
              </a:lnSpc>
              <a:spcBef>
                <a:spcPts val="19"/>
              </a:spcBef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box 380"/>
          <p:cNvSpPr/>
          <p:nvPr/>
        </p:nvSpPr>
        <p:spPr>
          <a:xfrm>
            <a:off x="1575011" y="1464497"/>
            <a:ext cx="5303520" cy="4570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20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36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化简谓词公式</a:t>
            </a:r>
            <a:endParaRPr lang="KaiTi" altLang="KaiTi" sz="36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marL="120014" algn="l" rtl="0" eaLnBrk="0">
              <a:lnSpc>
                <a:spcPct val="98000"/>
              </a:lnSpc>
              <a:spcBef>
                <a:spcPts val="694"/>
              </a:spcBef>
              <a:tabLst/>
            </a:pP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·①消去连接词“→</a:t>
            </a:r>
            <a:r>
              <a:rPr sz="2300" kern="0" spc="-7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”和“→</a:t>
            </a:r>
            <a:r>
              <a:rPr sz="2300" kern="0" spc="-8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”;</a:t>
            </a:r>
            <a:endParaRPr lang="KaiTi" altLang="KaiTi" sz="2300" dirty="0"/>
          </a:p>
          <a:p>
            <a:pPr marL="120014" algn="l" rtl="0" eaLnBrk="0">
              <a:lnSpc>
                <a:spcPct val="106000"/>
              </a:lnSpc>
              <a:spcBef>
                <a:spcPts val="449"/>
              </a:spcBef>
              <a:tabLst/>
            </a:pPr>
            <a:r>
              <a:rPr sz="2300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·②减少否定的辖域(内移否定符号);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·③变量标准化(变量换名);</a:t>
            </a:r>
            <a:endParaRPr lang="KaiTi" altLang="KaiTi" sz="2300" dirty="0"/>
          </a:p>
          <a:p>
            <a:pPr marL="120014" algn="l" rtl="0" eaLnBrk="0">
              <a:lnSpc>
                <a:spcPct val="89000"/>
              </a:lnSpc>
              <a:spcBef>
                <a:spcPts val="398"/>
              </a:spcBef>
              <a:tabLst/>
            </a:pPr>
            <a:r>
              <a:rPr sz="2300" kern="0" spc="-170" dirty="0">
                <a:solidFill>
                  <a:srgbClr val="00A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·④化为前束范式；</a:t>
            </a:r>
            <a:endParaRPr lang="KaiTi" altLang="KaiTi" sz="2300" dirty="0"/>
          </a:p>
          <a:p>
            <a:pPr marL="120014" algn="l" rtl="0" eaLnBrk="0">
              <a:lnSpc>
                <a:spcPts val="3178"/>
              </a:lnSpc>
              <a:tabLst/>
            </a:pPr>
            <a:r>
              <a:rPr sz="2300" kern="0" spc="-170" dirty="0">
                <a:solidFill>
                  <a:srgbClr val="00A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·⑤消去存在量词；</a:t>
            </a:r>
            <a:endParaRPr lang="KaiTi" altLang="KaiTi" sz="2300" dirty="0"/>
          </a:p>
          <a:p>
            <a:pPr marL="120014" algn="l" rtl="0" eaLnBrk="0">
              <a:lnSpc>
                <a:spcPct val="89000"/>
              </a:lnSpc>
              <a:spcBef>
                <a:spcPts val="544"/>
              </a:spcBef>
              <a:tabLst/>
            </a:pPr>
            <a:r>
              <a:rPr sz="23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·⑥化为</a:t>
            </a:r>
            <a:r>
              <a:rPr sz="2300" kern="0" spc="-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Skolem</a:t>
            </a:r>
            <a:r>
              <a:rPr sz="23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标准型；</a:t>
            </a:r>
            <a:endParaRPr lang="KaiTi" altLang="KaiTi" sz="2300" dirty="0"/>
          </a:p>
          <a:p>
            <a:pPr marL="120014" algn="l" rtl="0" eaLnBrk="0">
              <a:lnSpc>
                <a:spcPts val="3190"/>
              </a:lnSpc>
              <a:tabLst/>
            </a:pP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·⑦省掉全称量词</a:t>
            </a:r>
            <a:endParaRPr lang="KaiTi" altLang="KaiTi" sz="2300" dirty="0"/>
          </a:p>
          <a:p>
            <a:pPr marL="120014" algn="l" rtl="0" eaLnBrk="0">
              <a:lnSpc>
                <a:spcPct val="89000"/>
              </a:lnSpc>
              <a:spcBef>
                <a:spcPts val="653"/>
              </a:spcBef>
              <a:tabLst/>
            </a:pPr>
            <a:r>
              <a:rPr sz="23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·⑧根据合取词拆分公</a:t>
            </a:r>
            <a:r>
              <a:rPr sz="2300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式；</a:t>
            </a:r>
            <a:endParaRPr lang="KaiTi" altLang="KaiTi" sz="2300" dirty="0"/>
          </a:p>
          <a:p>
            <a:pPr marL="120014" algn="l" rtl="0" eaLnBrk="0">
              <a:lnSpc>
                <a:spcPts val="3100"/>
              </a:lnSpc>
              <a:tabLst/>
            </a:pP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·⑨更换变量名称</a:t>
            </a:r>
            <a:endParaRPr lang="KaiTi" altLang="KaiTi" sz="2300" dirty="0"/>
          </a:p>
        </p:txBody>
      </p:sp>
      <p:sp>
        <p:nvSpPr>
          <p:cNvPr id="382" name="textbox 382"/>
          <p:cNvSpPr/>
          <p:nvPr/>
        </p:nvSpPr>
        <p:spPr>
          <a:xfrm>
            <a:off x="876289" y="7647733"/>
            <a:ext cx="4544059" cy="190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59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</a:t>
            </a:r>
            <a:r>
              <a:rPr sz="10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42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384"/>
          <p:cNvSpPr/>
          <p:nvPr/>
        </p:nvSpPr>
        <p:spPr>
          <a:xfrm>
            <a:off x="508008" y="373777"/>
            <a:ext cx="9858375" cy="69684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683"/>
              </a:lnSpc>
              <a:tabLst/>
            </a:pPr>
            <a:endParaRPr lang="Arial" altLang="Arial" sz="100" dirty="0"/>
          </a:p>
          <a:p>
            <a:pPr marL="3666490" algn="l" rtl="0" eaLnBrk="0">
              <a:lnSpc>
                <a:spcPct val="97000"/>
              </a:lnSpc>
              <a:tabLst/>
            </a:pPr>
            <a:r>
              <a:rPr sz="5000" b="1" kern="0" spc="-4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3.4.2鲁滨逊归结</a:t>
            </a:r>
            <a:r>
              <a:rPr sz="5000" b="1" kern="0" spc="-5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原理</a:t>
            </a:r>
            <a:endParaRPr lang="KaiTi" altLang="KaiTi" sz="5000" dirty="0"/>
          </a:p>
          <a:p>
            <a:pPr marL="12700" algn="l" rtl="0" eaLnBrk="0">
              <a:lnSpc>
                <a:spcPct val="98000"/>
              </a:lnSpc>
              <a:spcBef>
                <a:spcPts val="1466"/>
              </a:spcBef>
              <a:tabLst/>
            </a:pPr>
            <a:r>
              <a:rPr sz="2700" kern="0" spc="3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·鲁滨逊归结原理基本思想</a:t>
            </a:r>
            <a:endParaRPr lang="KaiTi" altLang="KaiTi" sz="2700" dirty="0"/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8000"/>
              </a:lnSpc>
              <a:spcBef>
                <a:spcPts val="810"/>
              </a:spcBef>
              <a:tabLst/>
            </a:pPr>
            <a:r>
              <a:rPr sz="2700" kern="0" spc="1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700" b="1" kern="0" spc="1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首</a:t>
            </a:r>
            <a:r>
              <a:rPr sz="2700" kern="0" spc="-5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b="1" kern="0" spc="1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先</a:t>
            </a: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把欲证明问题的结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论否定，并加入子句集，得到一个扩</a:t>
            </a:r>
            <a:endParaRPr lang="KaiTi" altLang="KaiTi" sz="2700" dirty="0"/>
          </a:p>
          <a:p>
            <a:pPr marL="278765" indent="12700" algn="l" rtl="0" eaLnBrk="0">
              <a:lnSpc>
                <a:spcPct val="136000"/>
              </a:lnSpc>
              <a:spcBef>
                <a:spcPts val="38"/>
              </a:spcBef>
              <a:tabLst/>
            </a:pP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充的子句集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S'。</a:t>
            </a:r>
            <a:r>
              <a:rPr sz="27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然</a:t>
            </a:r>
            <a:r>
              <a:rPr sz="27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后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设法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检验子句集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'是否含有空子句，若含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有空子句，则表明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'是不可满足的；若不含有空子句，则继</a:t>
            </a:r>
            <a:r>
              <a:rPr sz="27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续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使用</a:t>
            </a:r>
            <a:r>
              <a:rPr sz="2700" kern="0" spc="19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归结法</a:t>
            </a:r>
            <a:r>
              <a:rPr sz="2700" kern="0" spc="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，在子句集中选择合适的子句进行</a:t>
            </a:r>
            <a:r>
              <a:rPr sz="2700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归结，直至导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出空子句或</a:t>
            </a:r>
            <a:r>
              <a:rPr sz="27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不能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继续归结为止。</a:t>
            </a:r>
            <a:endParaRPr lang="KaiTi" altLang="KaiTi" sz="2700" dirty="0"/>
          </a:p>
          <a:p>
            <a:pPr algn="l" rtl="0" eaLnBrk="0">
              <a:lnSpc>
                <a:spcPct val="163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8000"/>
              </a:lnSpc>
              <a:spcBef>
                <a:spcPts val="814"/>
              </a:spcBef>
              <a:tabLst/>
            </a:pPr>
            <a:r>
              <a:rPr sz="2700" kern="0" spc="-6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·鲁滨逊归结原理包</a:t>
            </a:r>
            <a:r>
              <a:rPr sz="2700" kern="0" spc="-7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括</a:t>
            </a:r>
            <a:r>
              <a:rPr sz="27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：(1)命题逻辑归结原理；</a:t>
            </a:r>
            <a:endParaRPr lang="KaiTi" altLang="KaiTi" sz="2700" dirty="0"/>
          </a:p>
          <a:p>
            <a:pPr marL="3746500" algn="l" rtl="0" eaLnBrk="0">
              <a:lnSpc>
                <a:spcPts val="5482"/>
              </a:lnSpc>
              <a:tabLst/>
            </a:pP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(2)谓词逻辑归结原理</a:t>
            </a:r>
            <a:endParaRPr lang="KaiTi" altLang="KaiTi" sz="27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marL="50165" algn="l" rtl="0" eaLnBrk="0">
              <a:lnSpc>
                <a:spcPct val="88000"/>
              </a:lnSpc>
              <a:spcBef>
                <a:spcPts val="818"/>
              </a:spcBef>
              <a:tabLst/>
            </a:pPr>
            <a:r>
              <a:rPr sz="2700" kern="0" spc="90" dirty="0">
                <a:solidFill>
                  <a:srgbClr val="A4002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定理3.5</a:t>
            </a:r>
            <a:r>
              <a:rPr sz="2700" kern="0" spc="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子句集</a:t>
            </a:r>
            <a:r>
              <a:rPr sz="2700" kern="0" spc="9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sz="2700" kern="0" spc="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是不可满足的，</a:t>
            </a:r>
            <a:r>
              <a:rPr sz="2700" kern="0" spc="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当且仅当存在一个从</a:t>
            </a:r>
            <a:r>
              <a:rPr sz="2700" kern="0" spc="8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</a:t>
            </a:r>
            <a:r>
              <a:rPr sz="2700" kern="0" spc="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到空子句</a:t>
            </a:r>
            <a:endParaRPr lang="KaiTi" altLang="KaiTi" sz="2700" dirty="0"/>
          </a:p>
          <a:p>
            <a:pPr marL="44450" algn="l" rtl="0" eaLnBrk="0">
              <a:lnSpc>
                <a:spcPts val="4740"/>
              </a:lnSpc>
              <a:tabLst/>
            </a:pPr>
            <a:r>
              <a:rPr sz="2700" kern="0" spc="-2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的归结过程。</a:t>
            </a:r>
            <a:endParaRPr lang="KaiTi" altLang="KaiTi" sz="2700" dirty="0"/>
          </a:p>
        </p:txBody>
      </p:sp>
      <p:sp>
        <p:nvSpPr>
          <p:cNvPr id="386" name="textbox 386"/>
          <p:cNvSpPr/>
          <p:nvPr/>
        </p:nvSpPr>
        <p:spPr>
          <a:xfrm>
            <a:off x="882598" y="7657641"/>
            <a:ext cx="8957944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6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                                                         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15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  <a:hlinkClick r:id="rId2" tooltip="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43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box 388"/>
          <p:cNvSpPr/>
          <p:nvPr/>
        </p:nvSpPr>
        <p:spPr>
          <a:xfrm>
            <a:off x="431765" y="313380"/>
            <a:ext cx="10093959" cy="5295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45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6000"/>
              </a:lnSpc>
              <a:tabLst/>
            </a:pPr>
            <a:r>
              <a:rPr sz="5200" kern="0" spc="-16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3.4.2鲁滨逊归结原理</a:t>
            </a:r>
            <a:endParaRPr lang="KaiTi" altLang="KaiTi" sz="5200" dirty="0"/>
          </a:p>
          <a:p>
            <a:pPr marL="120650" algn="l" rtl="0" eaLnBrk="0">
              <a:lnSpc>
                <a:spcPct val="99000"/>
              </a:lnSpc>
              <a:spcBef>
                <a:spcPts val="995"/>
              </a:spcBef>
              <a:tabLst/>
            </a:pPr>
            <a:r>
              <a:rPr sz="2700" kern="0" spc="8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谓词逻辑的归结</a:t>
            </a:r>
            <a:endParaRPr lang="KaiTi" altLang="KaiTi" sz="2700" dirty="0"/>
          </a:p>
          <a:p>
            <a:pPr marL="31115" algn="l" rtl="0" eaLnBrk="0">
              <a:lnSpc>
                <a:spcPct val="88000"/>
              </a:lnSpc>
              <a:spcBef>
                <a:spcPts val="952"/>
              </a:spcBef>
              <a:tabLst/>
            </a:pP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·在谓词逻辑中，由于子句集中的谓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词一般都含有变元，因此不</a:t>
            </a:r>
            <a:endParaRPr lang="KaiTi" altLang="KaiTi" sz="2700" dirty="0"/>
          </a:p>
          <a:p>
            <a:pPr marL="311150" algn="l" rtl="0" eaLnBrk="0">
              <a:lnSpc>
                <a:spcPct val="131000"/>
              </a:lnSpc>
              <a:spcBef>
                <a:spcPts val="14"/>
              </a:spcBef>
              <a:tabLst/>
            </a:pP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能像命题逻辑那样直接消去互补文字。而需要先用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一个最一般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合一</a:t>
            </a:r>
            <a:r>
              <a:rPr sz="2700" kern="0" spc="-4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MGU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  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对变元进行代换，然后才能进行归结。</a:t>
            </a:r>
            <a:endParaRPr lang="KaiTi" altLang="KaiTi" sz="2700" dirty="0"/>
          </a:p>
          <a:p>
            <a:pPr marL="12700" algn="l" rtl="0" eaLnBrk="0">
              <a:lnSpc>
                <a:spcPct val="98000"/>
              </a:lnSpc>
              <a:spcBef>
                <a:spcPts val="1376"/>
              </a:spcBef>
              <a:tabLst/>
            </a:pPr>
            <a:r>
              <a:rPr sz="33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·例3.9</a:t>
            </a:r>
            <a:r>
              <a:rPr sz="33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3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设</a:t>
            </a:r>
            <a:r>
              <a:rPr sz="3300" kern="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3300" kern="0" spc="-1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3300" kern="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=P(a)VR(x),C</a:t>
            </a:r>
            <a:r>
              <a:rPr sz="3300" kern="0" spc="-1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r>
              <a:rPr sz="3300" kern="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=-P(y</a:t>
            </a:r>
            <a:r>
              <a:rPr sz="33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)VQ(b),</a:t>
            </a:r>
            <a:r>
              <a:rPr sz="33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求</a:t>
            </a:r>
            <a:r>
              <a:rPr sz="33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3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</a:t>
            </a:r>
            <a:r>
              <a:rPr sz="3300" kern="0" spc="-1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33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endParaRPr lang="SimSun" altLang="SimSun" sz="3300" dirty="0"/>
          </a:p>
          <a:p>
            <a:pPr marL="278765" indent="-259715" algn="l" rtl="0" eaLnBrk="0">
              <a:lnSpc>
                <a:spcPct val="97000"/>
              </a:lnSpc>
              <a:spcBef>
                <a:spcPts val="1295"/>
              </a:spcBef>
              <a:tabLst/>
            </a:pPr>
            <a:r>
              <a:rPr sz="3100" kern="0" spc="-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3100" kern="0" spc="-10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100" kern="0" spc="-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解：取L</a:t>
            </a:r>
            <a:r>
              <a:rPr sz="3100" kern="0" spc="-1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3100" kern="0" spc="-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=P(a),L</a:t>
            </a:r>
            <a:r>
              <a:rPr sz="3100" kern="0" spc="-1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r>
              <a:rPr sz="3100" kern="0" spc="-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=—P(y),则</a:t>
            </a:r>
            <a:r>
              <a:rPr sz="31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L</a:t>
            </a:r>
            <a:r>
              <a:rPr sz="3100" kern="0" spc="-17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 </a:t>
            </a:r>
            <a:r>
              <a:rPr sz="31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和L</a:t>
            </a:r>
            <a:r>
              <a:rPr sz="3100" kern="0" spc="-17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r>
              <a:rPr sz="3100" kern="0" spc="-27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31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不考虑互补性时的最一</a:t>
            </a: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30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般合一是σ={</a:t>
            </a:r>
            <a:r>
              <a:rPr sz="3000" kern="0" spc="-1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a/y}</a:t>
            </a:r>
            <a:r>
              <a:rPr sz="3000" kern="0" spc="-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r>
              <a:rPr sz="30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根据定义4.17,可</a:t>
            </a:r>
            <a:r>
              <a:rPr sz="30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</a:t>
            </a:r>
            <a:endParaRPr lang="KaiTi" altLang="KaiTi" sz="3000" dirty="0"/>
          </a:p>
          <a:p>
            <a:pPr algn="l" rtl="0" eaLnBrk="0">
              <a:lnSpc>
                <a:spcPct val="15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700" dirty="0"/>
          </a:p>
          <a:p>
            <a:pPr marL="717550" algn="l" rtl="0" eaLnBrk="0">
              <a:lnSpc>
                <a:spcPct val="79000"/>
              </a:lnSpc>
              <a:spcBef>
                <a:spcPts val="3"/>
              </a:spcBef>
              <a:tabLst/>
            </a:pPr>
            <a:r>
              <a:rPr sz="2800" kern="0" spc="-1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C12=({C₁σ}-{L₁σ})U({C₂σ}-{L₂σ})</a:t>
            </a:r>
            <a:endParaRPr lang="Times New Roman" altLang="Times New Roman" sz="2800" dirty="0"/>
          </a:p>
        </p:txBody>
      </p:sp>
      <p:sp>
        <p:nvSpPr>
          <p:cNvPr id="390" name="textbox 390"/>
          <p:cNvSpPr/>
          <p:nvPr/>
        </p:nvSpPr>
        <p:spPr>
          <a:xfrm>
            <a:off x="869980" y="5889346"/>
            <a:ext cx="7809230" cy="1957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58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8000"/>
              </a:lnSpc>
              <a:tabLst/>
            </a:pP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=({P(a),R(x)}-{P(a)})U({—P(a),Q(b)}-{—P(a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)})</a:t>
            </a:r>
            <a:endParaRPr lang="Times New Roman" altLang="Times New Roman" sz="2700" dirty="0"/>
          </a:p>
          <a:p>
            <a:pPr marL="818514" algn="l" rtl="0" eaLnBrk="0">
              <a:lnSpc>
                <a:spcPts val="5199"/>
              </a:lnSpc>
              <a:tabLst/>
            </a:pP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=({R(x)})U({Q(b)})={R(x),Q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(b)}</a:t>
            </a:r>
            <a:endParaRPr lang="Times New Roman" altLang="Times New Roman" sz="2700" dirty="0"/>
          </a:p>
          <a:p>
            <a:pPr algn="l" rtl="0" eaLnBrk="0">
              <a:lnSpc>
                <a:spcPct val="148000"/>
              </a:lnSpc>
              <a:tabLst/>
            </a:pPr>
            <a:endParaRPr lang="Arial" altLang="Arial" sz="1000" dirty="0"/>
          </a:p>
          <a:p>
            <a:pPr marL="799465" algn="l" rtl="0" eaLnBrk="0">
              <a:lnSpc>
                <a:spcPct val="83000"/>
              </a:lnSpc>
              <a:spcBef>
                <a:spcPts val="815"/>
              </a:spcBef>
              <a:tabLst/>
            </a:pP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=R(x)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VQ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(b)</a:t>
            </a:r>
            <a:endParaRPr lang="Arial" altLang="Arial" sz="27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600" dirty="0"/>
          </a:p>
          <a:p>
            <a:pPr marL="12700" algn="l" rtl="0" eaLnBrk="0">
              <a:lnSpc>
                <a:spcPct val="97000"/>
              </a:lnSpc>
              <a:spcBef>
                <a:spcPts val="4"/>
              </a:spcBef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200" dirty="0"/>
          </a:p>
        </p:txBody>
      </p:sp>
      <p:sp>
        <p:nvSpPr>
          <p:cNvPr id="392" name="textbox 392"/>
          <p:cNvSpPr/>
          <p:nvPr/>
        </p:nvSpPr>
        <p:spPr>
          <a:xfrm>
            <a:off x="9696419" y="7675124"/>
            <a:ext cx="142239" cy="137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40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9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44</a:t>
            </a:r>
            <a:endParaRPr lang="SimSun" altLang="SimSun" sz="9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box 394"/>
          <p:cNvSpPr/>
          <p:nvPr/>
        </p:nvSpPr>
        <p:spPr>
          <a:xfrm>
            <a:off x="679423" y="979709"/>
            <a:ext cx="9498965" cy="425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6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600" kern="0" spc="-1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·例3.18“激动人心的生</a:t>
            </a:r>
            <a:r>
              <a:rPr sz="2600" kern="0" spc="-1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活”问题</a:t>
            </a:r>
            <a:endParaRPr lang="KaiTi" altLang="KaiTi" sz="2600" dirty="0"/>
          </a:p>
          <a:p>
            <a:pPr marL="311150" indent="-298450" algn="l" rtl="0" eaLnBrk="0">
              <a:lnSpc>
                <a:spcPct val="101000"/>
              </a:lnSpc>
              <a:spcBef>
                <a:spcPts val="475"/>
              </a:spcBef>
              <a:tabLst/>
            </a:pP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·假设：所有不</a:t>
            </a:r>
            <a:r>
              <a:rPr sz="2600" kern="0" spc="-3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贫穷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并且</a:t>
            </a:r>
            <a:r>
              <a:rPr sz="2600" kern="0" spc="-3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聪明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的人都是</a:t>
            </a:r>
            <a:r>
              <a:rPr sz="2600" kern="0" spc="-3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快乐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的，那些</a:t>
            </a:r>
            <a:r>
              <a:rPr sz="2600" kern="0" spc="-3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看书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的人是聪</a:t>
            </a:r>
            <a:r>
              <a:rPr sz="26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6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明的。李明能看书且不贫穷，快乐的人</a:t>
            </a:r>
            <a:r>
              <a:rPr sz="2600" kern="0" spc="-4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过着</a:t>
            </a:r>
            <a:r>
              <a:rPr sz="2600" kern="0" spc="-5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激动人心</a:t>
            </a:r>
            <a:r>
              <a:rPr sz="26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的生活。</a:t>
            </a:r>
            <a:endParaRPr lang="KaiTi" altLang="KaiTi" sz="2600" dirty="0"/>
          </a:p>
          <a:p>
            <a:pPr marL="12700" algn="l" rtl="0" eaLnBrk="0">
              <a:lnSpc>
                <a:spcPct val="98000"/>
              </a:lnSpc>
              <a:spcBef>
                <a:spcPts val="478"/>
              </a:spcBef>
              <a:tabLst/>
            </a:pPr>
            <a:r>
              <a:rPr sz="2600" kern="0" spc="-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·求证：李明过着激动人心的生活。</a:t>
            </a:r>
            <a:endParaRPr lang="KaiTi" altLang="KaiTi" sz="2600" dirty="0"/>
          </a:p>
          <a:p>
            <a:pPr marL="488950" algn="l" rtl="0" eaLnBrk="0">
              <a:lnSpc>
                <a:spcPts val="3045"/>
              </a:lnSpc>
              <a:spcBef>
                <a:spcPts val="341"/>
              </a:spcBef>
              <a:tabLst/>
            </a:pPr>
            <a:r>
              <a:rPr sz="2500" kern="0" spc="-190" dirty="0">
                <a:solidFill>
                  <a:srgbClr val="3737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解：</a:t>
            </a:r>
            <a:r>
              <a:rPr sz="2500" kern="0" spc="-520" dirty="0">
                <a:solidFill>
                  <a:srgbClr val="3737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-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先定义谓词：</a:t>
            </a:r>
            <a:endParaRPr lang="KaiTi" altLang="KaiTi" sz="2500" dirty="0"/>
          </a:p>
          <a:p>
            <a:pPr marL="488950" algn="l" rtl="0" eaLnBrk="0">
              <a:lnSpc>
                <a:spcPct val="89000"/>
              </a:lnSpc>
              <a:spcBef>
                <a:spcPts val="282"/>
              </a:spcBef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Poor(x)x   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是贫穷的</a:t>
            </a:r>
            <a:endParaRPr lang="KaiTi" altLang="KaiTi" sz="2600" dirty="0"/>
          </a:p>
          <a:p>
            <a:pPr marL="488950" algn="l" rtl="0" eaLnBrk="0">
              <a:lnSpc>
                <a:spcPts val="3349"/>
              </a:lnSpc>
              <a:tabLst/>
            </a:pP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Smart(x)x</a:t>
            </a:r>
            <a:r>
              <a:rPr sz="2600" kern="0" spc="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是聪明的</a:t>
            </a:r>
            <a:endParaRPr lang="KaiTi" altLang="KaiTi" sz="2600" dirty="0"/>
          </a:p>
          <a:p>
            <a:pPr marL="488950" algn="l" rtl="0" eaLnBrk="0">
              <a:lnSpc>
                <a:spcPts val="3350"/>
              </a:lnSpc>
              <a:tabLst/>
            </a:pP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Happy(x)x   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是快乐的</a:t>
            </a:r>
            <a:endParaRPr lang="KaiTi" altLang="KaiTi" sz="2600" dirty="0"/>
          </a:p>
          <a:p>
            <a:pPr marL="488950" algn="l" rtl="0" eaLnBrk="0">
              <a:lnSpc>
                <a:spcPts val="3573"/>
              </a:lnSpc>
              <a:tabLst/>
            </a:pP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Read(x)x</a:t>
            </a:r>
            <a:r>
              <a:rPr sz="2600" kern="0" spc="7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能看书</a:t>
            </a:r>
            <a:endParaRPr lang="KaiTi" altLang="KaiTi" sz="2600" dirty="0"/>
          </a:p>
          <a:p>
            <a:pPr marL="488950" algn="l" rtl="0" eaLnBrk="0">
              <a:lnSpc>
                <a:spcPct val="92000"/>
              </a:lnSpc>
              <a:spcBef>
                <a:spcPts val="319"/>
              </a:spcBef>
              <a:tabLst/>
            </a:pP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Exciting(x)x 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过着激动人心的生活</a:t>
            </a:r>
            <a:endParaRPr lang="KaiTi" altLang="KaiTi" sz="2600" dirty="0"/>
          </a:p>
        </p:txBody>
      </p:sp>
      <p:sp>
        <p:nvSpPr>
          <p:cNvPr id="396" name="textbox 396"/>
          <p:cNvSpPr/>
          <p:nvPr/>
        </p:nvSpPr>
        <p:spPr>
          <a:xfrm>
            <a:off x="882598" y="7629926"/>
            <a:ext cx="967105" cy="272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71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21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box 398"/>
          <p:cNvSpPr/>
          <p:nvPr/>
        </p:nvSpPr>
        <p:spPr>
          <a:xfrm>
            <a:off x="1257326" y="1566758"/>
            <a:ext cx="6922769" cy="4834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902"/>
              </a:lnSpc>
              <a:tabLst/>
            </a:pPr>
            <a:endParaRPr lang="Arial" altLang="Arial" sz="100" dirty="0"/>
          </a:p>
          <a:p>
            <a:pPr marL="494665" algn="l" rtl="0" eaLnBrk="0">
              <a:lnSpc>
                <a:spcPct val="87000"/>
              </a:lnSpc>
              <a:tabLst/>
            </a:pPr>
            <a:r>
              <a:rPr sz="2800" kern="0" spc="-7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“所有不贫穷并且聪明的人都是快乐的”</a:t>
            </a:r>
            <a:endParaRPr lang="KaiTi" altLang="KaiTi" sz="2800" dirty="0"/>
          </a:p>
          <a:p>
            <a:pPr marL="494665" algn="l" rtl="0" eaLnBrk="0">
              <a:lnSpc>
                <a:spcPts val="3995"/>
              </a:lnSpc>
              <a:tabLst/>
            </a:pPr>
            <a:r>
              <a:rPr sz="2800" kern="0" spc="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(Vx)((—Poo</a:t>
            </a:r>
            <a:r>
              <a:rPr sz="2800" kern="0" spc="-1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r(x)</a:t>
            </a:r>
            <a:r>
              <a:rPr sz="2800" kern="0" spc="-10" dirty="0">
                <a:solidFill>
                  <a:srgbClr val="0060C1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△</a:t>
            </a:r>
            <a:r>
              <a:rPr sz="2800" kern="0" spc="-1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Smart(x))→Happy(x))</a:t>
            </a:r>
            <a:endParaRPr lang="Times New Roman" altLang="Times New Roman" sz="2800" dirty="0"/>
          </a:p>
          <a:p>
            <a:pPr marL="190500" algn="l" rtl="0" eaLnBrk="0">
              <a:lnSpc>
                <a:spcPct val="97000"/>
              </a:lnSpc>
              <a:spcBef>
                <a:spcPts val="873"/>
              </a:spcBef>
              <a:tabLst/>
            </a:pPr>
            <a:r>
              <a:rPr sz="2800" kern="0" spc="-9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“那些看书的人是聪明的”</a:t>
            </a:r>
            <a:endParaRPr lang="KaiTi" altLang="KaiTi" sz="2800" dirty="0"/>
          </a:p>
          <a:p>
            <a:pPr marL="494665" algn="l" rtl="0" eaLnBrk="0">
              <a:lnSpc>
                <a:spcPct val="79000"/>
              </a:lnSpc>
              <a:spcBef>
                <a:spcPts val="982"/>
              </a:spcBef>
              <a:tabLst/>
            </a:pPr>
            <a:r>
              <a:rPr sz="2800" kern="0" spc="-2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(Vy)(Read(y)→</a:t>
            </a:r>
            <a:r>
              <a:rPr sz="2800" kern="0" spc="-46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kern="0" spc="-2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Smart(y))</a:t>
            </a:r>
            <a:endParaRPr lang="Times New Roman" altLang="Times New Roman" sz="2800" dirty="0"/>
          </a:p>
          <a:p>
            <a:pPr marL="190500" algn="l" rtl="0" eaLnBrk="0">
              <a:lnSpc>
                <a:spcPct val="99000"/>
              </a:lnSpc>
              <a:spcBef>
                <a:spcPts val="796"/>
              </a:spcBef>
              <a:tabLst/>
            </a:pPr>
            <a:r>
              <a:rPr sz="2800" kern="0" spc="-11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“李明能看书且不贫穷”</a:t>
            </a:r>
            <a:endParaRPr lang="KaiTi" altLang="KaiTi" sz="2800" dirty="0"/>
          </a:p>
          <a:p>
            <a:pPr marL="494665" algn="l" rtl="0" eaLnBrk="0">
              <a:lnSpc>
                <a:spcPct val="79000"/>
              </a:lnSpc>
              <a:spcBef>
                <a:spcPts val="1024"/>
              </a:spcBef>
              <a:tabLst/>
            </a:pPr>
            <a:r>
              <a:rPr sz="2800" kern="0" spc="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Read(Liming)</a:t>
            </a:r>
            <a:r>
              <a:rPr sz="2800" kern="0" spc="-1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A—Poor(Liming)</a:t>
            </a:r>
            <a:endParaRPr lang="Times New Roman" altLang="Times New Roman" sz="2800" dirty="0"/>
          </a:p>
          <a:p>
            <a:pPr marL="190500" algn="l" rtl="0" eaLnBrk="0">
              <a:lnSpc>
                <a:spcPct val="98000"/>
              </a:lnSpc>
              <a:spcBef>
                <a:spcPts val="838"/>
              </a:spcBef>
              <a:tabLst/>
            </a:pPr>
            <a:r>
              <a:rPr sz="2800" kern="0" spc="-7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“快乐的人过着激动人</a:t>
            </a:r>
            <a:r>
              <a:rPr sz="2800" kern="0" spc="-8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心的生活”</a:t>
            </a:r>
            <a:endParaRPr lang="KaiTi" altLang="KaiTi" sz="2800" dirty="0"/>
          </a:p>
          <a:p>
            <a:pPr marL="494665" algn="l" rtl="0" eaLnBrk="0">
              <a:lnSpc>
                <a:spcPct val="79000"/>
              </a:lnSpc>
              <a:spcBef>
                <a:spcPts val="816"/>
              </a:spcBef>
              <a:tabLst/>
            </a:pPr>
            <a:r>
              <a:rPr sz="2800" kern="0" spc="-1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(Vz)(Happy(z)→Exciting(z))</a:t>
            </a:r>
            <a:endParaRPr lang="Times New Roman" altLang="Times New Roman" sz="2800" dirty="0"/>
          </a:p>
          <a:p>
            <a:pPr marL="278765" algn="l" rtl="0" eaLnBrk="0">
              <a:lnSpc>
                <a:spcPct val="87000"/>
              </a:lnSpc>
              <a:spcBef>
                <a:spcPts val="830"/>
              </a:spcBef>
              <a:tabLst/>
            </a:pPr>
            <a:r>
              <a:rPr sz="2800" kern="0" spc="-2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目标“李明过着激动人心的生活”的</a:t>
            </a:r>
            <a:r>
              <a:rPr sz="2800" kern="0" spc="-3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否定</a:t>
            </a:r>
            <a:endParaRPr lang="KaiTi" altLang="KaiTi" sz="2800" dirty="0"/>
          </a:p>
          <a:p>
            <a:pPr marL="577215" algn="l" rtl="0" eaLnBrk="0">
              <a:lnSpc>
                <a:spcPts val="4029"/>
              </a:lnSpc>
              <a:tabLst/>
            </a:pPr>
            <a:r>
              <a:rPr sz="2800" kern="0" spc="-40" dirty="0">
                <a:solidFill>
                  <a:srgbClr val="0060C1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—Exciting(Liming)</a:t>
            </a:r>
            <a:endParaRPr lang="Times New Roman" altLang="Times New Roman" sz="2800" dirty="0"/>
          </a:p>
        </p:txBody>
      </p:sp>
      <p:sp>
        <p:nvSpPr>
          <p:cNvPr id="400" name="textbox 400"/>
          <p:cNvSpPr/>
          <p:nvPr/>
        </p:nvSpPr>
        <p:spPr>
          <a:xfrm>
            <a:off x="876289" y="1067222"/>
            <a:ext cx="4489450" cy="443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79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800" kern="0" spc="-20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·再将问题用谓词表示如下：</a:t>
            </a:r>
            <a:endParaRPr lang="KaiTi" altLang="KaiTi" sz="2800" dirty="0"/>
          </a:p>
        </p:txBody>
      </p:sp>
      <p:sp>
        <p:nvSpPr>
          <p:cNvPr id="402" name="textbox 402"/>
          <p:cNvSpPr/>
          <p:nvPr/>
        </p:nvSpPr>
        <p:spPr>
          <a:xfrm>
            <a:off x="876289" y="1720883"/>
            <a:ext cx="245109" cy="4168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911"/>
              </a:lnSpc>
              <a:tabLst/>
            </a:pPr>
            <a:r>
              <a:rPr sz="700" kern="0" spc="-10" dirty="0">
                <a:solidFill>
                  <a:srgbClr val="0060C1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endParaRPr lang="SimSun" altLang="SimSun" sz="7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marL="44450" algn="l" rtl="0" eaLnBrk="0">
              <a:lnSpc>
                <a:spcPts val="911"/>
              </a:lnSpc>
              <a:spcBef>
                <a:spcPts val="217"/>
              </a:spcBef>
              <a:tabLst/>
            </a:pPr>
            <a:r>
              <a:rPr sz="700" kern="0" spc="-10" dirty="0">
                <a:solidFill>
                  <a:srgbClr val="0060C1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endParaRPr lang="SimSun" altLang="SimSun" sz="700" dirty="0"/>
          </a:p>
          <a:p>
            <a:pPr algn="r" rtl="0" eaLnBrk="0">
              <a:lnSpc>
                <a:spcPts val="2917"/>
              </a:lnSpc>
              <a:spcBef>
                <a:spcPts val="1758"/>
              </a:spcBef>
              <a:tabLst/>
            </a:pPr>
            <a:r>
              <a:rPr sz="1900" kern="0" spc="-19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endParaRPr lang="KaiTi" altLang="KaiTi" sz="19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ts val="2917"/>
              </a:lnSpc>
              <a:spcBef>
                <a:spcPts val="574"/>
              </a:spcBef>
              <a:tabLst/>
            </a:pPr>
            <a:r>
              <a:rPr sz="1900" kern="0" spc="-19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endParaRPr lang="KaiTi" altLang="KaiTi" sz="1900" dirty="0"/>
          </a:p>
          <a:p>
            <a:pPr algn="l" rtl="0" eaLnBrk="0">
              <a:lnSpc>
                <a:spcPct val="154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911"/>
              </a:lnSpc>
              <a:spcBef>
                <a:spcPts val="212"/>
              </a:spcBef>
              <a:tabLst/>
            </a:pPr>
            <a:r>
              <a:rPr sz="700" kern="0" spc="-10" dirty="0">
                <a:solidFill>
                  <a:srgbClr val="0060C1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endParaRPr lang="SimSun" altLang="SimSun" sz="7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ts val="2917"/>
              </a:lnSpc>
              <a:spcBef>
                <a:spcPts val="574"/>
              </a:spcBef>
              <a:tabLst/>
            </a:pPr>
            <a:r>
              <a:rPr sz="1900" kern="0" spc="-19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endParaRPr lang="KaiTi" altLang="KaiTi" sz="19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911"/>
              </a:lnSpc>
              <a:spcBef>
                <a:spcPts val="214"/>
              </a:spcBef>
              <a:tabLst/>
            </a:pPr>
            <a:r>
              <a:rPr sz="700" kern="0" spc="-10" dirty="0">
                <a:solidFill>
                  <a:srgbClr val="0060C1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endParaRPr lang="SimSun" altLang="SimSun" sz="7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400" dirty="0"/>
          </a:p>
          <a:p>
            <a:pPr algn="r" rtl="0" eaLnBrk="0">
              <a:lnSpc>
                <a:spcPts val="2917"/>
              </a:lnSpc>
              <a:tabLst/>
            </a:pPr>
            <a:r>
              <a:rPr sz="1900" kern="0" spc="-190" dirty="0">
                <a:solidFill>
                  <a:srgbClr val="0060C1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endParaRPr lang="KaiTi" altLang="KaiTi" sz="1900" dirty="0"/>
          </a:p>
        </p:txBody>
      </p:sp>
      <p:sp>
        <p:nvSpPr>
          <p:cNvPr id="404" name="textbox 404"/>
          <p:cNvSpPr/>
          <p:nvPr/>
        </p:nvSpPr>
        <p:spPr>
          <a:xfrm>
            <a:off x="876289" y="7631893"/>
            <a:ext cx="765175" cy="2184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2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box 406"/>
          <p:cNvSpPr/>
          <p:nvPr/>
        </p:nvSpPr>
        <p:spPr>
          <a:xfrm>
            <a:off x="946117" y="1142071"/>
            <a:ext cx="6142990" cy="4572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90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2800" kern="0" spc="-5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·将上述谓词公式转化为子句集如</a:t>
            </a:r>
            <a:r>
              <a:rPr sz="2800" kern="0" spc="-6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下</a:t>
            </a:r>
            <a:r>
              <a:rPr sz="2800" kern="0" spc="-6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</a:t>
            </a:r>
            <a:endParaRPr lang="KaiTi" altLang="KaiTi" sz="2800" dirty="0"/>
          </a:p>
          <a:p>
            <a:pPr marL="19050" indent="-6350" algn="l" rtl="0" eaLnBrk="0">
              <a:lnSpc>
                <a:spcPct val="163000"/>
              </a:lnSpc>
              <a:spcBef>
                <a:spcPts val="55"/>
              </a:spcBef>
              <a:tabLst/>
            </a:pPr>
            <a:r>
              <a:rPr sz="2800" kern="0" spc="-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2800" kern="0" spc="9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800" kern="0" spc="-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(1)Poor(x)V—Smart(x)VHappy(x)       </a:t>
            </a:r>
            <a:r>
              <a:rPr sz="2800" kern="0" spc="-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2800" kern="0" spc="8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800" kern="0" spc="-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(2)—Read(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y)VSmart(y)</a:t>
            </a:r>
            <a:endParaRPr lang="Times New Roman" altLang="Times New Roman" sz="2800" dirty="0"/>
          </a:p>
          <a:p>
            <a:pPr algn="l" rtl="0" eaLnBrk="0">
              <a:lnSpc>
                <a:spcPct val="158000"/>
              </a:lnSpc>
              <a:tabLst/>
            </a:pPr>
            <a:endParaRPr lang="Arial" altLang="Arial" sz="1000" dirty="0"/>
          </a:p>
          <a:p>
            <a:pPr marL="19050" algn="l" rtl="0" eaLnBrk="0">
              <a:lnSpc>
                <a:spcPct val="79000"/>
              </a:lnSpc>
              <a:spcBef>
                <a:spcPts val="850"/>
              </a:spcBef>
              <a:tabLst/>
            </a:pP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2800" kern="0" spc="4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(3)Read(Limin</a:t>
            </a:r>
            <a:r>
              <a:rPr sz="2800" kern="0" spc="-4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g)</a:t>
            </a:r>
            <a:endParaRPr lang="Times New Roman" altLang="Times New Roman" sz="2800" dirty="0"/>
          </a:p>
          <a:p>
            <a:pPr algn="l" rtl="0" eaLnBrk="0">
              <a:lnSpc>
                <a:spcPct val="154000"/>
              </a:lnSpc>
              <a:tabLst/>
            </a:pPr>
            <a:endParaRPr lang="Arial" altLang="Arial" sz="1000" dirty="0"/>
          </a:p>
          <a:p>
            <a:pPr marL="19050" algn="l" rtl="0" eaLnBrk="0">
              <a:lnSpc>
                <a:spcPct val="79000"/>
              </a:lnSpc>
              <a:spcBef>
                <a:spcPts val="848"/>
              </a:spcBef>
              <a:tabLst/>
            </a:pP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2800" kern="0" spc="5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(4)—Poor(Liming)</a:t>
            </a:r>
            <a:endParaRPr lang="Times New Roman" altLang="Times New Roman" sz="2800" dirty="0"/>
          </a:p>
          <a:p>
            <a:pPr algn="l" rtl="0" eaLnBrk="0">
              <a:lnSpc>
                <a:spcPct val="158000"/>
              </a:lnSpc>
              <a:tabLst/>
            </a:pPr>
            <a:endParaRPr lang="Arial" altLang="Arial" sz="1000" dirty="0"/>
          </a:p>
          <a:p>
            <a:pPr marL="19050" algn="l" rtl="0" eaLnBrk="0">
              <a:lnSpc>
                <a:spcPct val="79000"/>
              </a:lnSpc>
              <a:spcBef>
                <a:spcPts val="850"/>
              </a:spcBef>
              <a:tabLst/>
            </a:pPr>
            <a:r>
              <a:rPr sz="2800" kern="0" spc="-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2800" kern="0" spc="7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800" kern="0" spc="-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(5)—Happy(z)VExciting</a:t>
            </a:r>
            <a:r>
              <a:rPr sz="28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(z)</a:t>
            </a:r>
            <a:endParaRPr lang="Times New Roman" altLang="Times New Roman" sz="2800" dirty="0"/>
          </a:p>
          <a:p>
            <a:pPr algn="l" rtl="0" eaLnBrk="0">
              <a:lnSpc>
                <a:spcPct val="13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700" dirty="0"/>
          </a:p>
          <a:p>
            <a:pPr marL="25400" algn="l" rtl="0" eaLnBrk="0">
              <a:lnSpc>
                <a:spcPct val="96000"/>
              </a:lnSpc>
              <a:spcBef>
                <a:spcPts val="4"/>
              </a:spcBef>
              <a:tabLst/>
            </a:pPr>
            <a:r>
              <a:rPr sz="2800" kern="0" spc="-12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  (6)—Exciting(Lim</a:t>
            </a:r>
            <a:r>
              <a:rPr sz="2800" kern="0" spc="-13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ing)</a:t>
            </a:r>
            <a:r>
              <a:rPr sz="2800" kern="0" spc="-1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(结论的否定)</a:t>
            </a:r>
            <a:endParaRPr lang="KaiTi" altLang="KaiTi" sz="2800" dirty="0"/>
          </a:p>
        </p:txBody>
      </p:sp>
      <p:sp>
        <p:nvSpPr>
          <p:cNvPr id="408" name="textbox 408"/>
          <p:cNvSpPr/>
          <p:nvPr/>
        </p:nvSpPr>
        <p:spPr>
          <a:xfrm>
            <a:off x="876289" y="7643086"/>
            <a:ext cx="627380" cy="20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1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200" dirty="0"/>
          </a:p>
        </p:txBody>
      </p:sp>
      <p:pic>
        <p:nvPicPr>
          <p:cNvPr id="410" name="picture 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216655" y="1238217"/>
            <a:ext cx="311177" cy="63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icture 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95258" y="1441453"/>
            <a:ext cx="9829800" cy="6311859"/>
          </a:xfrm>
          <a:prstGeom prst="rect">
            <a:avLst/>
          </a:prstGeom>
        </p:spPr>
      </p:pic>
      <p:sp>
        <p:nvSpPr>
          <p:cNvPr id="414" name="textbox 414"/>
          <p:cNvSpPr/>
          <p:nvPr/>
        </p:nvSpPr>
        <p:spPr>
          <a:xfrm>
            <a:off x="679424" y="659630"/>
            <a:ext cx="4260850" cy="7199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415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4100" b="1" kern="0" spc="-7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2.谓词逻辑的归结</a:t>
            </a:r>
            <a:endParaRPr lang="KaiTi" altLang="KaiTi" sz="4100" dirty="0"/>
          </a:p>
          <a:p>
            <a:pPr algn="l" rtl="0" eaLnBrk="0">
              <a:lnSpc>
                <a:spcPct val="190000"/>
              </a:lnSpc>
              <a:tabLst/>
            </a:pPr>
            <a:endParaRPr lang="Arial" altLang="Arial" sz="1000" dirty="0"/>
          </a:p>
          <a:p>
            <a:pPr marL="133350" algn="l" rtl="0" eaLnBrk="0">
              <a:lnSpc>
                <a:spcPct val="79000"/>
              </a:lnSpc>
              <a:spcBef>
                <a:spcPts val="668"/>
              </a:spcBef>
              <a:tabLst/>
            </a:pPr>
            <a:r>
              <a:rPr sz="2200" b="1" kern="0" spc="-6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—Exciting(Limin</a:t>
            </a:r>
            <a:r>
              <a:rPr sz="2200" b="1" kern="0" spc="-7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g)</a:t>
            </a:r>
            <a:endParaRPr lang="Times New Roman" altLang="Times New Roman" sz="22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469900" algn="l" rtl="0" eaLnBrk="0">
              <a:lnSpc>
                <a:spcPct val="79000"/>
              </a:lnSpc>
              <a:spcBef>
                <a:spcPts val="669"/>
              </a:spcBef>
              <a:tabLst/>
            </a:pPr>
            <a:r>
              <a:rPr sz="2200" b="1" kern="0" spc="-5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{Liming/z}</a:t>
            </a:r>
            <a:endParaRPr lang="Times New Roman" altLang="Times New Roman" sz="22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marL="1238250" algn="l" rtl="0" eaLnBrk="0">
              <a:lnSpc>
                <a:spcPct val="79000"/>
              </a:lnSpc>
              <a:spcBef>
                <a:spcPts val="667"/>
              </a:spcBef>
              <a:tabLst/>
            </a:pPr>
            <a:r>
              <a:rPr sz="2200" b="1" kern="0" spc="-7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—Happy(Liming)</a:t>
            </a:r>
            <a:endParaRPr lang="Times New Roman" altLang="Times New Roman" sz="2200" dirty="0"/>
          </a:p>
          <a:p>
            <a:pPr algn="l" rtl="0" eaLnBrk="0">
              <a:lnSpc>
                <a:spcPct val="150000"/>
              </a:lnSpc>
              <a:tabLst/>
            </a:pPr>
            <a:endParaRPr lang="Arial" altLang="Arial" sz="1000" dirty="0"/>
          </a:p>
          <a:p>
            <a:pPr marL="908050" algn="l" rtl="0" eaLnBrk="0">
              <a:lnSpc>
                <a:spcPct val="79000"/>
              </a:lnSpc>
              <a:spcBef>
                <a:spcPts val="665"/>
              </a:spcBef>
              <a:tabLst/>
            </a:pPr>
            <a:r>
              <a:rPr sz="2200" b="1" kern="0" spc="-3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{Liming/x}</a:t>
            </a:r>
            <a:endParaRPr lang="Times New Roman" altLang="Times New Roman" sz="2200" dirty="0"/>
          </a:p>
          <a:p>
            <a:pPr algn="l" rtl="0" eaLnBrk="0">
              <a:lnSpc>
                <a:spcPct val="14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marL="349250" algn="l" rtl="0" eaLnBrk="0">
              <a:lnSpc>
                <a:spcPct val="79000"/>
              </a:lnSpc>
              <a:spcBef>
                <a:spcPts val="669"/>
              </a:spcBef>
              <a:tabLst/>
            </a:pPr>
            <a:r>
              <a:rPr sz="2200" b="1" kern="0" spc="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Poor</a:t>
            </a:r>
            <a:r>
              <a:rPr sz="2200" b="1" kern="0" spc="5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200" b="1" kern="0" spc="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Liming</a:t>
            </a:r>
            <a:r>
              <a:rPr sz="2200" b="1" kern="0" spc="5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)V</a:t>
            </a:r>
            <a:r>
              <a:rPr sz="2200" b="1" kern="0" spc="5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2200" b="1" kern="0" spc="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Smart</a:t>
            </a:r>
            <a:r>
              <a:rPr sz="2200" b="1" kern="0" spc="5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200" b="1" kern="0" spc="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Liming</a:t>
            </a:r>
            <a:r>
              <a:rPr sz="2200" b="1" kern="0" spc="5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Times New Roman" altLang="Times New Roman" sz="2200" dirty="0"/>
          </a:p>
          <a:p>
            <a:pPr algn="l" rtl="0" eaLnBrk="0">
              <a:lnSpc>
                <a:spcPct val="146000"/>
              </a:lnSpc>
              <a:tabLst/>
            </a:pPr>
            <a:endParaRPr lang="Arial" altLang="Arial" sz="1000" dirty="0"/>
          </a:p>
          <a:p>
            <a:pPr marL="545465" algn="l" rtl="0" eaLnBrk="0">
              <a:lnSpc>
                <a:spcPct val="79000"/>
              </a:lnSpc>
              <a:spcBef>
                <a:spcPts val="663"/>
              </a:spcBef>
              <a:tabLst/>
            </a:pPr>
            <a:r>
              <a:rPr sz="2200" b="1" kern="0" spc="-3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{Liming/y</a:t>
            </a:r>
            <a:r>
              <a:rPr sz="2200" b="1" kern="0" spc="-4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2200" dirty="0"/>
          </a:p>
          <a:p>
            <a:pPr algn="l" rtl="0" eaLnBrk="0">
              <a:lnSpc>
                <a:spcPct val="171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79000"/>
              </a:lnSpc>
              <a:spcBef>
                <a:spcPts val="663"/>
              </a:spcBef>
              <a:tabLst/>
            </a:pPr>
            <a:r>
              <a:rPr sz="2200" b="1" kern="0" spc="-1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Poor(Liming)V-  </a:t>
            </a:r>
            <a:r>
              <a:rPr sz="2200" b="1" kern="0" spc="-1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Read(Liming)</a:t>
            </a:r>
            <a:endParaRPr lang="Times New Roman" altLang="Times New Roman" sz="22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marL="2323464" algn="l" rtl="0" eaLnBrk="0">
              <a:lnSpc>
                <a:spcPct val="79000"/>
              </a:lnSpc>
              <a:spcBef>
                <a:spcPts val="661"/>
              </a:spcBef>
              <a:tabLst/>
            </a:pPr>
            <a:r>
              <a:rPr sz="2200" b="1" kern="0" spc="-7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—Read(Liming)</a:t>
            </a:r>
            <a:endParaRPr lang="Times New Roman" altLang="Times New Roman" sz="22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400" dirty="0"/>
          </a:p>
          <a:p>
            <a:pPr marL="203200" algn="l" rtl="0" eaLnBrk="0">
              <a:lnSpc>
                <a:spcPct val="77000"/>
              </a:lnSpc>
              <a:spcBef>
                <a:spcPts val="4"/>
              </a:spcBef>
              <a:tabLst/>
            </a:pPr>
            <a:r>
              <a:rPr sz="17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700" dirty="0"/>
          </a:p>
        </p:txBody>
      </p:sp>
      <p:sp>
        <p:nvSpPr>
          <p:cNvPr id="416" name="textbox 416"/>
          <p:cNvSpPr/>
          <p:nvPr/>
        </p:nvSpPr>
        <p:spPr>
          <a:xfrm>
            <a:off x="5143490" y="1685047"/>
            <a:ext cx="3959859" cy="41325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919"/>
              </a:lnSpc>
              <a:tabLst/>
            </a:pPr>
            <a:endParaRPr lang="Arial" altLang="Arial" sz="100" dirty="0"/>
          </a:p>
          <a:p>
            <a:pPr marL="964564" algn="l" rtl="0" eaLnBrk="0">
              <a:lnSpc>
                <a:spcPct val="79000"/>
              </a:lnSpc>
              <a:tabLst/>
            </a:pPr>
            <a:r>
              <a:rPr sz="2200" b="1" kern="0" spc="-3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—Happy(z)</a:t>
            </a:r>
            <a:r>
              <a:rPr sz="2200" b="1" kern="0" spc="-3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VExciting(z)</a:t>
            </a:r>
            <a:endParaRPr lang="Times New Roman" altLang="Times New Roman" sz="22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79000"/>
              </a:lnSpc>
              <a:spcBef>
                <a:spcPts val="666"/>
              </a:spcBef>
              <a:tabLst/>
            </a:pPr>
            <a:r>
              <a:rPr sz="2200" b="1" kern="0" spc="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Poor</a:t>
            </a:r>
            <a:r>
              <a:rPr sz="2200" b="1" kern="0" spc="3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(x))V-</a:t>
            </a:r>
            <a:r>
              <a:rPr sz="2200" b="1" kern="0" spc="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Smart</a:t>
            </a:r>
            <a:r>
              <a:rPr sz="2200" b="1" kern="0" spc="3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 </a:t>
            </a:r>
            <a:r>
              <a:rPr sz="2200" b="1" kern="0" spc="2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1" kern="0" spc="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VHappy</a:t>
            </a:r>
            <a:r>
              <a:rPr sz="2200" b="1" kern="0" spc="2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</a:t>
            </a:r>
            <a:endParaRPr lang="Times New Roman" altLang="Times New Roman" sz="22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79000"/>
              </a:lnSpc>
              <a:spcBef>
                <a:spcPts val="665"/>
              </a:spcBef>
              <a:tabLst/>
            </a:pPr>
            <a:r>
              <a:rPr sz="2200" b="1" kern="0" spc="-1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—Read(y)</a:t>
            </a:r>
            <a:r>
              <a:rPr sz="2200" b="1" kern="0" spc="-1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VS</a:t>
            </a:r>
            <a:r>
              <a:rPr sz="2200" b="1" kern="0" spc="-2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mart(y)</a:t>
            </a:r>
            <a:endParaRPr lang="Times New Roman" altLang="Times New Roman" sz="22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500" dirty="0"/>
          </a:p>
          <a:p>
            <a:pPr marL="1155700" algn="l" rtl="0" eaLnBrk="0">
              <a:lnSpc>
                <a:spcPct val="79000"/>
              </a:lnSpc>
              <a:spcBef>
                <a:spcPts val="3"/>
              </a:spcBef>
              <a:tabLst/>
            </a:pPr>
            <a:r>
              <a:rPr sz="2200" b="1" kern="0" spc="-7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—Poor(Liming)</a:t>
            </a:r>
            <a:endParaRPr lang="Times New Roman" altLang="Times New Roman" sz="2200" dirty="0"/>
          </a:p>
        </p:txBody>
      </p:sp>
      <p:sp>
        <p:nvSpPr>
          <p:cNvPr id="418" name="textbox 418"/>
          <p:cNvSpPr/>
          <p:nvPr/>
        </p:nvSpPr>
        <p:spPr>
          <a:xfrm>
            <a:off x="5568981" y="6453928"/>
            <a:ext cx="2316479" cy="1211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91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9000"/>
              </a:lnSpc>
              <a:tabLst/>
            </a:pPr>
            <a:r>
              <a:rPr sz="2200" b="1" kern="0" spc="-40" dirty="0">
                <a:solidFill>
                  <a:srgbClr val="008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Read(Liming)</a:t>
            </a:r>
            <a:endParaRPr lang="Times New Roman" altLang="Times New Roman" sz="22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500" dirty="0"/>
          </a:p>
          <a:p>
            <a:pPr marL="12700" algn="l" rtl="0" eaLnBrk="0">
              <a:lnSpc>
                <a:spcPct val="77000"/>
              </a:lnSpc>
              <a:spcBef>
                <a:spcPts val="5"/>
              </a:spcBef>
              <a:tabLst/>
            </a:pPr>
            <a:r>
              <a:rPr sz="2200" kern="0" spc="-30" dirty="0">
                <a:solidFill>
                  <a:srgbClr val="0000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NIL</a:t>
            </a:r>
            <a:endParaRPr lang="Times New Roman" altLang="Times New Roman" sz="2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box 420"/>
          <p:cNvSpPr/>
          <p:nvPr/>
        </p:nvSpPr>
        <p:spPr>
          <a:xfrm>
            <a:off x="1447851" y="340226"/>
            <a:ext cx="6209029" cy="6412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57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4300" b="1" kern="0" spc="21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第4章搜索策略</a:t>
            </a:r>
            <a:endParaRPr lang="KaiTi" altLang="KaiTi" sz="4300" dirty="0"/>
          </a:p>
          <a:p>
            <a:pPr algn="l" rtl="0" eaLnBrk="0">
              <a:lnSpc>
                <a:spcPct val="14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48000"/>
              </a:lnSpc>
              <a:tabLst/>
            </a:pPr>
            <a:endParaRPr lang="Arial" altLang="Arial" sz="1000" dirty="0"/>
          </a:p>
          <a:p>
            <a:pPr marL="76835" algn="l" rtl="0" eaLnBrk="0">
              <a:lnSpc>
                <a:spcPts val="5000"/>
              </a:lnSpc>
              <a:spcBef>
                <a:spcPts val="1241"/>
              </a:spcBef>
              <a:tabLst/>
            </a:pPr>
            <a:r>
              <a:rPr sz="4100" b="1" kern="0" spc="-3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本章主要内容：</a:t>
            </a:r>
            <a:endParaRPr lang="KaiTi" altLang="KaiTi" sz="41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3904"/>
              </a:lnSpc>
              <a:spcBef>
                <a:spcPts val="963"/>
              </a:spcBef>
              <a:tabLst/>
            </a:pPr>
            <a:r>
              <a:rPr sz="3200" kern="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4.1 </a:t>
            </a:r>
            <a:r>
              <a:rPr sz="3200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引言</a:t>
            </a:r>
            <a:endParaRPr lang="KaiTi" altLang="KaiTi" sz="3200" dirty="0"/>
          </a:p>
          <a:p>
            <a:pPr marL="12700" algn="l" rtl="0" eaLnBrk="0">
              <a:lnSpc>
                <a:spcPct val="98000"/>
              </a:lnSpc>
              <a:spcBef>
                <a:spcPts val="2060"/>
              </a:spcBef>
              <a:tabLst/>
            </a:pPr>
            <a:r>
              <a:rPr sz="32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4.2状态空间搜索</a:t>
            </a:r>
            <a:endParaRPr lang="KaiTi" altLang="KaiTi" sz="3200" dirty="0"/>
          </a:p>
          <a:p>
            <a:pPr marL="12700" algn="l" rtl="0" eaLnBrk="0">
              <a:lnSpc>
                <a:spcPct val="88000"/>
              </a:lnSpc>
              <a:spcBef>
                <a:spcPts val="2041"/>
              </a:spcBef>
              <a:tabLst/>
            </a:pPr>
            <a:r>
              <a:rPr sz="3200" kern="0" spc="16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4.3盲目搜索</a:t>
            </a:r>
            <a:endParaRPr lang="KaiTi" altLang="KaiTi" sz="3200" dirty="0"/>
          </a:p>
          <a:p>
            <a:pPr marL="12700" algn="l" rtl="0" eaLnBrk="0">
              <a:lnSpc>
                <a:spcPts val="5949"/>
              </a:lnSpc>
              <a:tabLst/>
            </a:pPr>
            <a:r>
              <a:rPr sz="3200" kern="0" spc="6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4.4启发式搜索</a:t>
            </a:r>
            <a:endParaRPr lang="KaiTi" altLang="KaiTi" sz="32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100000"/>
              </a:lnSpc>
              <a:spcBef>
                <a:spcPts val="964"/>
              </a:spcBef>
              <a:tabLst/>
            </a:pPr>
            <a:r>
              <a:rPr sz="32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4.5问题规约</a:t>
            </a:r>
            <a:endParaRPr lang="KaiTi" altLang="KaiTi" sz="32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700" dirty="0"/>
          </a:p>
          <a:p>
            <a:pPr marL="18415" algn="l" rtl="0" eaLnBrk="0">
              <a:lnSpc>
                <a:spcPct val="98000"/>
              </a:lnSpc>
              <a:spcBef>
                <a:spcPts val="6"/>
              </a:spcBef>
              <a:tabLst/>
            </a:pPr>
            <a:r>
              <a:rPr sz="3200" b="1" kern="0" spc="16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4.6博弈</a:t>
            </a:r>
            <a:endParaRPr lang="KaiTi" altLang="KaiTi" sz="3200" dirty="0"/>
          </a:p>
        </p:txBody>
      </p:sp>
      <p:sp>
        <p:nvSpPr>
          <p:cNvPr id="422" name="textbox 422"/>
          <p:cNvSpPr/>
          <p:nvPr/>
        </p:nvSpPr>
        <p:spPr>
          <a:xfrm>
            <a:off x="146037" y="7674865"/>
            <a:ext cx="1355089" cy="429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23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1000"/>
              </a:lnSpc>
              <a:tabLst/>
            </a:pP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  <a:p>
            <a:pPr marL="12700" algn="l" rtl="0" eaLnBrk="0">
              <a:lnSpc>
                <a:spcPct val="79000"/>
              </a:lnSpc>
              <a:spcBef>
                <a:spcPts val="399"/>
              </a:spcBef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sp>
        <p:nvSpPr>
          <p:cNvPr id="424" name="textbox 424"/>
          <p:cNvSpPr/>
          <p:nvPr/>
        </p:nvSpPr>
        <p:spPr>
          <a:xfrm>
            <a:off x="9709144" y="7672824"/>
            <a:ext cx="156845" cy="147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63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49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1600000">
            <a:off x="304809" y="4686285"/>
            <a:ext cx="10318703" cy="2520942"/>
            <a:chOff x="0" y="0"/>
            <a:chExt cx="10318703" cy="2520942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10318703" cy="2520942"/>
            </a:xfrm>
            <a:prstGeom prst="rect">
              <a:avLst/>
            </a:prstGeom>
          </p:spPr>
        </p:pic>
        <p:sp>
          <p:nvSpPr>
            <p:cNvPr id="30" name="textbox 30"/>
            <p:cNvSpPr/>
            <p:nvPr/>
          </p:nvSpPr>
          <p:spPr>
            <a:xfrm>
              <a:off x="-12700" y="-12700"/>
              <a:ext cx="10344150" cy="260794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4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8254"/>
                </a:lnSpc>
                <a:tabLst/>
              </a:pPr>
              <a:endParaRPr lang="Arial" altLang="Arial" sz="100" dirty="0"/>
            </a:p>
            <a:p>
              <a:pPr marL="88900" algn="l" rtl="0" eaLnBrk="0">
                <a:lnSpc>
                  <a:spcPct val="96000"/>
                </a:lnSpc>
                <a:tabLst/>
              </a:pPr>
              <a:r>
                <a:rPr sz="3000" kern="0" spc="-80" dirty="0">
                  <a:solidFill>
                    <a:srgbClr val="C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口</a:t>
              </a:r>
              <a:r>
                <a:rPr sz="3000" b="1" kern="0" spc="-8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命题逻辑：</a:t>
              </a:r>
              <a:r>
                <a:rPr sz="3000" kern="0" spc="-46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3000" kern="0" spc="-8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研究命题和命题之间关</a:t>
              </a:r>
              <a:r>
                <a:rPr sz="3000" kern="0" spc="-9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系的符号逻辑系统。</a:t>
              </a:r>
              <a:endParaRPr lang="KaiTi" altLang="KaiTi" sz="3000" dirty="0"/>
            </a:p>
            <a:p>
              <a:pPr marL="88900" algn="l" rtl="0" eaLnBrk="0">
                <a:lnSpc>
                  <a:spcPct val="87000"/>
                </a:lnSpc>
                <a:spcBef>
                  <a:spcPts val="1266"/>
                </a:spcBef>
                <a:tabLst/>
              </a:pPr>
              <a:r>
                <a:rPr sz="3000" kern="0" spc="100" dirty="0">
                  <a:solidFill>
                    <a:srgbClr val="C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口</a:t>
              </a:r>
              <a:r>
                <a:rPr sz="3000" kern="0" spc="10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命题常量(命题常元):一个命题标识符表示确定的命题。</a:t>
              </a:r>
              <a:endParaRPr lang="KaiTi" altLang="KaiTi" sz="3000" dirty="0"/>
            </a:p>
            <a:p>
              <a:pPr marL="88900" algn="l" rtl="0" eaLnBrk="0">
                <a:lnSpc>
                  <a:spcPts val="4702"/>
                </a:lnSpc>
                <a:tabLst/>
              </a:pPr>
              <a:r>
                <a:rPr sz="3000" kern="0" spc="180" dirty="0">
                  <a:solidFill>
                    <a:srgbClr val="C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口</a:t>
              </a:r>
              <a:r>
                <a:rPr sz="3000" b="1" kern="0" spc="18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命题变元(命题变量)</a:t>
              </a:r>
              <a:r>
                <a:rPr sz="3000" kern="0" spc="18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3000" kern="0" spc="18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:命题标识符只表示</a:t>
              </a:r>
              <a:r>
                <a:rPr sz="3000" kern="0" spc="1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任意命题的</a:t>
              </a:r>
              <a:endParaRPr lang="KaiTi" altLang="KaiTi" sz="30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1400" dirty="0"/>
            </a:p>
            <a:p>
              <a:pPr marL="488950" algn="l" rtl="0" eaLnBrk="0">
                <a:lnSpc>
                  <a:spcPts val="3606"/>
                </a:lnSpc>
                <a:spcBef>
                  <a:spcPts val="4"/>
                </a:spcBef>
                <a:tabLst/>
              </a:pPr>
              <a:r>
                <a:rPr sz="2900" kern="0" spc="-22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位置标志。</a:t>
              </a:r>
              <a:endParaRPr lang="KaiTi" altLang="KaiTi" sz="2900" dirty="0"/>
            </a:p>
          </p:txBody>
        </p:sp>
      </p:grpSp>
      <p:sp>
        <p:nvSpPr>
          <p:cNvPr id="32" name="textbox 32"/>
          <p:cNvSpPr/>
          <p:nvPr/>
        </p:nvSpPr>
        <p:spPr>
          <a:xfrm>
            <a:off x="368353" y="636357"/>
            <a:ext cx="7202169" cy="34918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564"/>
              </a:lnSpc>
              <a:tabLst/>
            </a:pPr>
            <a:endParaRPr lang="Arial" altLang="Arial" sz="100" dirty="0"/>
          </a:p>
          <a:p>
            <a:pPr marL="299084" algn="l" rtl="0" eaLnBrk="0">
              <a:lnSpc>
                <a:spcPct val="98000"/>
              </a:lnSpc>
              <a:tabLst/>
            </a:pPr>
            <a:r>
              <a:rPr sz="4300" b="1" kern="0" spc="-2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2.2.1命题</a:t>
            </a:r>
            <a:endParaRPr lang="KaiTi" altLang="KaiTi" sz="43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810"/>
              </a:spcBef>
              <a:tabLst/>
            </a:pPr>
            <a:r>
              <a:rPr sz="2700" kern="0" spc="-1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口</a:t>
            </a:r>
            <a:r>
              <a:rPr sz="2700" b="1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命题：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具</a:t>
            </a:r>
            <a:r>
              <a:rPr sz="2700" kern="0" spc="-3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</a:t>
            </a:r>
            <a:r>
              <a:rPr sz="2700" kern="0" spc="-1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真假意义</a:t>
            </a:r>
            <a:r>
              <a:rPr sz="27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的陈述句。</a:t>
            </a:r>
            <a:endParaRPr lang="KaiTi" altLang="KaiTi" sz="2700" dirty="0"/>
          </a:p>
          <a:p>
            <a:pPr marL="761365" algn="l" rtl="0" eaLnBrk="0">
              <a:lnSpc>
                <a:spcPct val="87000"/>
              </a:lnSpc>
              <a:spcBef>
                <a:spcPts val="1356"/>
              </a:spcBef>
              <a:tabLst/>
            </a:pPr>
            <a:r>
              <a:rPr sz="3000" kern="0" spc="-18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原</a:t>
            </a:r>
            <a:r>
              <a:rPr sz="30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子命题：</a:t>
            </a:r>
            <a:r>
              <a:rPr sz="30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不能分解成更简单的命题。</a:t>
            </a:r>
            <a:endParaRPr lang="KaiTi" altLang="KaiTi" sz="3000" dirty="0"/>
          </a:p>
          <a:p>
            <a:pPr marL="836930" indent="-37465" algn="l" rtl="0" eaLnBrk="0">
              <a:lnSpc>
                <a:spcPct val="139000"/>
              </a:lnSpc>
              <a:spcBef>
                <a:spcPts val="35"/>
              </a:spcBef>
              <a:tabLst/>
            </a:pPr>
            <a:r>
              <a:rPr sz="3000" kern="0" spc="-10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复</a:t>
            </a:r>
            <a:r>
              <a:rPr sz="30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合命题：</a:t>
            </a:r>
            <a:r>
              <a:rPr sz="30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</a:t>
            </a:r>
            <a:r>
              <a:rPr sz="3000" kern="0" spc="-10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连接</a:t>
            </a:r>
            <a:r>
              <a:rPr sz="3000" kern="0" spc="-1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词</a:t>
            </a: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、</a:t>
            </a:r>
            <a:r>
              <a:rPr sz="3000" kern="0" spc="-1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标点符号</a:t>
            </a: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3000" kern="0" spc="-1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原</a:t>
            </a:r>
            <a:r>
              <a:rPr sz="3000" kern="0" spc="-1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14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子命题</a:t>
            </a: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等复合构成的命题。</a:t>
            </a:r>
            <a:endParaRPr lang="KaiTi" altLang="KaiTi" sz="2700" dirty="0"/>
          </a:p>
        </p:txBody>
      </p:sp>
      <p:sp>
        <p:nvSpPr>
          <p:cNvPr id="34" name="textbox 34"/>
          <p:cNvSpPr/>
          <p:nvPr/>
        </p:nvSpPr>
        <p:spPr>
          <a:xfrm>
            <a:off x="7721562" y="946671"/>
            <a:ext cx="2663825" cy="16776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264"/>
              </a:lnSpc>
              <a:tabLst/>
            </a:pPr>
            <a:endParaRPr lang="Arial" altLang="Arial" sz="100" dirty="0"/>
          </a:p>
          <a:p>
            <a:pPr marL="880110" algn="l" rtl="0" eaLnBrk="0">
              <a:lnSpc>
                <a:spcPct val="98000"/>
              </a:lnSpc>
              <a:tabLst/>
            </a:pPr>
            <a:r>
              <a:rPr sz="2100" b="1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命题变元</a:t>
            </a:r>
            <a:endParaRPr lang="KaiTi" altLang="KaiTi" sz="2100" dirty="0"/>
          </a:p>
          <a:p>
            <a:pPr marL="755015" indent="-539115" algn="l" rtl="0" eaLnBrk="0">
              <a:lnSpc>
                <a:spcPct val="97000"/>
              </a:lnSpc>
              <a:spcBef>
                <a:spcPts val="1770"/>
              </a:spcBef>
              <a:tabLst/>
            </a:pPr>
            <a:r>
              <a:rPr sz="3200" kern="0" spc="-110" baseline="-9766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不是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</a:t>
            </a:r>
            <a:r>
              <a:rPr sz="4100" kern="0" spc="-110" baseline="5081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指派</a:t>
            </a:r>
            <a:r>
              <a:rPr sz="2600" kern="0" spc="3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 </a:t>
            </a:r>
            <a:r>
              <a:rPr sz="21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原子命题</a:t>
            </a:r>
            <a:r>
              <a:rPr sz="21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</a:t>
            </a:r>
            <a:endParaRPr lang="KaiTi" altLang="KaiTi" sz="21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600" dirty="0"/>
          </a:p>
          <a:p>
            <a:pPr marL="12700" algn="l" rtl="0" eaLnBrk="0">
              <a:lnSpc>
                <a:spcPct val="98000"/>
              </a:lnSpc>
              <a:spcBef>
                <a:spcPts val="3"/>
              </a:spcBef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命题</a:t>
            </a:r>
            <a:r>
              <a:rPr sz="21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特定命题</a:t>
            </a:r>
            <a:endParaRPr lang="KaiTi" altLang="KaiTi" sz="2100" dirty="0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85868" y="1898676"/>
            <a:ext cx="412765" cy="190475"/>
          </a:xfrm>
          <a:prstGeom prst="rect">
            <a:avLst/>
          </a:prstGeom>
        </p:spPr>
      </p:pic>
      <p:sp>
        <p:nvSpPr>
          <p:cNvPr id="38" name="textbox 38"/>
          <p:cNvSpPr/>
          <p:nvPr/>
        </p:nvSpPr>
        <p:spPr>
          <a:xfrm>
            <a:off x="8496300" y="3070587"/>
            <a:ext cx="1104900" cy="3397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2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原子变元</a:t>
            </a:r>
            <a:endParaRPr lang="KaiTi" altLang="KaiTi" sz="2100" dirty="0"/>
          </a:p>
        </p:txBody>
      </p:sp>
      <p:sp>
        <p:nvSpPr>
          <p:cNvPr id="40" name="textbox 40"/>
          <p:cNvSpPr/>
          <p:nvPr/>
        </p:nvSpPr>
        <p:spPr>
          <a:xfrm>
            <a:off x="146037" y="7751056"/>
            <a:ext cx="631190" cy="1860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23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  <p:sp>
        <p:nvSpPr>
          <p:cNvPr id="42" name="textbox 42"/>
          <p:cNvSpPr/>
          <p:nvPr/>
        </p:nvSpPr>
        <p:spPr>
          <a:xfrm>
            <a:off x="9791696" y="7679827"/>
            <a:ext cx="90169" cy="1485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15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5</a:t>
            </a:r>
            <a:endParaRPr lang="SimHei" altLang="SimHei" sz="1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box 426"/>
          <p:cNvSpPr/>
          <p:nvPr/>
        </p:nvSpPr>
        <p:spPr>
          <a:xfrm>
            <a:off x="457215" y="334141"/>
            <a:ext cx="9785984" cy="75222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414"/>
              </a:lnSpc>
              <a:tabLst/>
            </a:pPr>
            <a:endParaRPr lang="Arial" altLang="Arial" sz="100" dirty="0"/>
          </a:p>
          <a:p>
            <a:pPr marL="431800" indent="5309870" algn="l" rtl="0" eaLnBrk="0">
              <a:lnSpc>
                <a:spcPct val="100000"/>
              </a:lnSpc>
              <a:tabLst>
                <a:tab pos="457200" algn="l"/>
              </a:tabLst>
            </a:pPr>
            <a:r>
              <a:rPr sz="4600" b="1" kern="0" spc="2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4.1引言</a:t>
            </a:r>
            <a:r>
              <a:rPr sz="46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</a:t>
            </a:r>
            <a:r>
              <a:rPr sz="3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	</a:t>
            </a:r>
            <a:r>
              <a:rPr sz="3700" b="1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搜索可以根据是否使</a:t>
            </a:r>
            <a:r>
              <a:rPr sz="3700" b="1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用启发式信息分为</a:t>
            </a:r>
            <a:endParaRPr lang="KaiTi" altLang="KaiTi" sz="3700" dirty="0"/>
          </a:p>
          <a:p>
            <a:pPr marL="602615" algn="l" rtl="0" eaLnBrk="0">
              <a:lnSpc>
                <a:spcPct val="97000"/>
              </a:lnSpc>
              <a:spcBef>
                <a:spcPts val="1242"/>
              </a:spcBef>
              <a:tabLst/>
            </a:pPr>
            <a:r>
              <a:rPr sz="3200" b="1" kern="0" spc="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(1)盲目搜索(也叫</a:t>
            </a:r>
            <a:r>
              <a:rPr sz="3200" b="1" kern="0" spc="10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非启发式搜索)</a:t>
            </a:r>
            <a:endParaRPr lang="KaiTi" altLang="KaiTi" sz="3200" dirty="0"/>
          </a:p>
          <a:p>
            <a:pPr marL="556894" algn="l" rtl="0" eaLnBrk="0">
              <a:lnSpc>
                <a:spcPct val="88000"/>
              </a:lnSpc>
              <a:spcBef>
                <a:spcPts val="992"/>
              </a:spcBef>
              <a:tabLst/>
            </a:pPr>
            <a:r>
              <a:rPr sz="2700" b="1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盲目搜索是指在问题的求解过程中，不运用启发式信</a:t>
            </a:r>
            <a:r>
              <a:rPr sz="2700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息，</a:t>
            </a:r>
            <a:endParaRPr lang="KaiTi" altLang="KaiTi" sz="2700" dirty="0"/>
          </a:p>
          <a:p>
            <a:pPr marL="17145" indent="-4444" algn="l" rtl="0" eaLnBrk="0">
              <a:lnSpc>
                <a:spcPct val="135000"/>
              </a:lnSpc>
              <a:spcBef>
                <a:spcPts val="21"/>
              </a:spcBef>
              <a:tabLst/>
            </a:pPr>
            <a:r>
              <a:rPr sz="2700" kern="0" spc="1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只按</a:t>
            </a:r>
            <a:r>
              <a:rPr sz="2700" b="1" kern="0" spc="1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照一般的逻辑法则或控制性知识</a:t>
            </a:r>
            <a:r>
              <a:rPr sz="2700" b="1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，在预定的控制策略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下进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b="1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行搜索，在搜索过程中获</a:t>
            </a:r>
            <a:r>
              <a:rPr sz="27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得的中间信息不用来改进控制策略。</a:t>
            </a:r>
            <a:endParaRPr lang="KaiTi" altLang="KaiTi" sz="2700" dirty="0"/>
          </a:p>
          <a:p>
            <a:pPr marL="937894" algn="l" rtl="0" eaLnBrk="0">
              <a:lnSpc>
                <a:spcPct val="98000"/>
              </a:lnSpc>
              <a:spcBef>
                <a:spcPts val="1183"/>
              </a:spcBef>
              <a:tabLst/>
            </a:pPr>
            <a:r>
              <a:rPr sz="2700" b="1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典型的盲目搜索：深度优先搜索、宽度优先搜索。</a:t>
            </a:r>
            <a:endParaRPr lang="KaiTi" altLang="KaiTi" sz="2700" dirty="0"/>
          </a:p>
          <a:p>
            <a:pPr marL="596265" algn="l" rtl="0" eaLnBrk="0">
              <a:lnSpc>
                <a:spcPct val="97000"/>
              </a:lnSpc>
              <a:spcBef>
                <a:spcPts val="307"/>
              </a:spcBef>
              <a:tabLst/>
            </a:pPr>
            <a:r>
              <a:rPr sz="3200" b="1" kern="0" spc="-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(2)启发式搜索</a:t>
            </a:r>
            <a:endParaRPr lang="KaiTi" altLang="KaiTi" sz="3200" dirty="0"/>
          </a:p>
          <a:p>
            <a:pPr marL="12700" indent="537844" algn="l" rtl="0" eaLnBrk="0">
              <a:lnSpc>
                <a:spcPct val="109000"/>
              </a:lnSpc>
              <a:spcBef>
                <a:spcPts val="429"/>
              </a:spcBef>
              <a:tabLst/>
            </a:pPr>
            <a:r>
              <a:rPr sz="2700" b="1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启发式搜索是指在问题的求解过程中，为了提高搜索效率</a:t>
            </a:r>
            <a:r>
              <a:rPr sz="2700" b="1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运</a:t>
            </a:r>
            <a:r>
              <a:rPr sz="2700" b="1" kern="0" spc="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用与问题有关的启发式知识</a:t>
            </a:r>
            <a:r>
              <a:rPr sz="2700" b="1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，即</a:t>
            </a:r>
            <a:r>
              <a:rPr sz="2700" b="1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解决问题的策略、技巧、窍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b="1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门等实践经验与知识，来指导搜索朝着最有希望的方向前进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加速问题求解并找到最优解。</a:t>
            </a:r>
            <a:endParaRPr lang="KaiTi" altLang="KaiTi" sz="27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marL="658494" algn="l" rtl="0" eaLnBrk="0">
              <a:lnSpc>
                <a:spcPct val="98000"/>
              </a:lnSpc>
              <a:spcBef>
                <a:spcPts val="816"/>
              </a:spcBef>
              <a:tabLst/>
            </a:pPr>
            <a:r>
              <a:rPr sz="2700" b="1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典型的启发式搜索：</a:t>
            </a:r>
            <a:r>
              <a:rPr sz="2700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b="1" kern="0" spc="-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 </a:t>
            </a:r>
            <a:r>
              <a:rPr sz="2700" b="1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算法、</a:t>
            </a:r>
            <a:r>
              <a:rPr sz="2700" kern="0" spc="-4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b="1" u="sng" kern="0" spc="-8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A*</a:t>
            </a:r>
            <a:r>
              <a:rPr sz="2700" b="1" u="sng" kern="0" spc="-9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算法</a:t>
            </a:r>
            <a:r>
              <a:rPr sz="2700" b="1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7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400" dirty="0"/>
          </a:p>
          <a:p>
            <a:pPr marL="431165" algn="l" rtl="0" eaLnBrk="0">
              <a:lnSpc>
                <a:spcPct val="77000"/>
              </a:lnSpc>
              <a:spcBef>
                <a:spcPts val="5"/>
              </a:spcBef>
              <a:tabLst/>
            </a:pP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pic>
        <p:nvPicPr>
          <p:cNvPr id="428" name="picture 4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7017" y="1079508"/>
            <a:ext cx="387421" cy="42546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box 430"/>
          <p:cNvSpPr/>
          <p:nvPr/>
        </p:nvSpPr>
        <p:spPr>
          <a:xfrm>
            <a:off x="635046" y="245478"/>
            <a:ext cx="9549130" cy="6317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5484"/>
              </a:lnSpc>
              <a:tabLst/>
            </a:pPr>
            <a:endParaRPr lang="Arial" altLang="Arial" sz="100" dirty="0"/>
          </a:p>
          <a:p>
            <a:pPr marL="154939" algn="l" rtl="0" eaLnBrk="0">
              <a:lnSpc>
                <a:spcPct val="98000"/>
              </a:lnSpc>
              <a:tabLst/>
            </a:pPr>
            <a:r>
              <a:rPr sz="4900" b="1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4.3盲目搜索</a:t>
            </a:r>
            <a:endParaRPr lang="KaiTi" altLang="KaiTi" sz="4900" dirty="0"/>
          </a:p>
          <a:p>
            <a:pPr marL="145414" algn="l" rtl="0" eaLnBrk="0">
              <a:lnSpc>
                <a:spcPct val="97000"/>
              </a:lnSpc>
              <a:spcBef>
                <a:spcPts val="2102"/>
              </a:spcBef>
              <a:tabLst/>
            </a:pPr>
            <a:r>
              <a:rPr sz="42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4.3.1宽度优先搜索</a:t>
            </a:r>
            <a:endParaRPr lang="KaiTi" altLang="KaiTi" sz="4200" dirty="0"/>
          </a:p>
          <a:p>
            <a:pPr algn="l" rtl="0" eaLnBrk="0">
              <a:lnSpc>
                <a:spcPct val="14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4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2000"/>
              </a:lnSpc>
              <a:spcBef>
                <a:spcPts val="881"/>
              </a:spcBef>
              <a:tabLst/>
            </a:pP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900" kern="0" spc="-7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宽度优先搜索</a:t>
            </a: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Breadth</a:t>
            </a: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First</a:t>
            </a: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Search</a:t>
            </a: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BFS</a:t>
            </a: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又称为广度</a:t>
            </a:r>
            <a:endParaRPr lang="KaiTi" altLang="KaiTi" sz="2900" dirty="0"/>
          </a:p>
          <a:p>
            <a:pPr algn="l" rtl="0" eaLnBrk="0">
              <a:lnSpc>
                <a:spcPct val="167000"/>
              </a:lnSpc>
              <a:tabLst/>
            </a:pPr>
            <a:endParaRPr lang="Arial" altLang="Arial" sz="1000" dirty="0"/>
          </a:p>
          <a:p>
            <a:pPr marL="285115" algn="l" rtl="0" eaLnBrk="0">
              <a:lnSpc>
                <a:spcPct val="97000"/>
              </a:lnSpc>
              <a:spcBef>
                <a:spcPts val="873"/>
              </a:spcBef>
              <a:tabLst/>
            </a:pPr>
            <a:r>
              <a:rPr sz="29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优先搜索。</a:t>
            </a:r>
            <a:endParaRPr lang="KaiTi" altLang="KaiTi" sz="29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8000"/>
              </a:lnSpc>
              <a:spcBef>
                <a:spcPts val="934"/>
              </a:spcBef>
              <a:tabLst/>
            </a:pPr>
            <a:r>
              <a:rPr sz="3100" kern="0" spc="15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3100" kern="0" spc="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3100" kern="0" spc="77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100" kern="0" spc="1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表中节点简单的排序方式</a:t>
            </a:r>
            <a:r>
              <a:rPr sz="3100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</a:t>
            </a:r>
            <a:endParaRPr lang="KaiTi" altLang="KaiTi" sz="3100" dirty="0"/>
          </a:p>
          <a:p>
            <a:pPr algn="l" rtl="0" eaLnBrk="0">
              <a:lnSpc>
                <a:spcPct val="145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87000"/>
              </a:lnSpc>
              <a:spcBef>
                <a:spcPts val="873"/>
              </a:spcBef>
              <a:tabLst/>
            </a:pPr>
            <a:r>
              <a:rPr sz="2900" kern="0" spc="6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·宽度优先</a:t>
            </a:r>
            <a:r>
              <a:rPr sz="2900" strike="sngStrike" kern="0" spc="47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29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扩展当前节点后生成的子节点总是</a:t>
            </a:r>
            <a:r>
              <a:rPr sz="2900" kern="0" spc="6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置</a:t>
            </a:r>
            <a:r>
              <a:rPr sz="2900" kern="0" spc="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于</a:t>
            </a:r>
            <a:endParaRPr lang="KaiTi" altLang="KaiTi" sz="2900" dirty="0"/>
          </a:p>
          <a:p>
            <a:pPr marL="824864" indent="-44450" algn="l" rtl="0" eaLnBrk="0">
              <a:lnSpc>
                <a:spcPct val="148000"/>
              </a:lnSpc>
              <a:spcBef>
                <a:spcPts val="45"/>
              </a:spcBef>
              <a:tabLst/>
            </a:pPr>
            <a:r>
              <a:rPr sz="2900" kern="0" spc="-5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2900" kern="0" spc="-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表的后端</a:t>
            </a:r>
            <a:r>
              <a:rPr sz="29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，即</a:t>
            </a:r>
            <a:r>
              <a:rPr sz="2900" kern="0" spc="-5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2900" kern="0" spc="-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</a:t>
            </a:r>
            <a:r>
              <a:rPr sz="29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作为</a:t>
            </a:r>
            <a:r>
              <a:rPr sz="2900" kern="0" spc="-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队列</a:t>
            </a:r>
            <a:r>
              <a:rPr sz="29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900" kern="0" spc="-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先</a:t>
            </a:r>
            <a:r>
              <a:rPr sz="2900" kern="0" spc="-6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进先出</a:t>
            </a:r>
            <a:r>
              <a:rPr sz="29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，使</a:t>
            </a:r>
            <a:r>
              <a:rPr sz="2900" kern="0" spc="-6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搜</a:t>
            </a:r>
            <a:r>
              <a:rPr sz="2900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索优先向横向方向发展</a:t>
            </a:r>
            <a:r>
              <a:rPr sz="29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900" dirty="0"/>
          </a:p>
        </p:txBody>
      </p:sp>
      <p:sp>
        <p:nvSpPr>
          <p:cNvPr id="432" name="textbox 432"/>
          <p:cNvSpPr/>
          <p:nvPr/>
        </p:nvSpPr>
        <p:spPr>
          <a:xfrm>
            <a:off x="876289" y="7652185"/>
            <a:ext cx="631190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3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 rot="21600000">
            <a:off x="5365781" y="2012962"/>
            <a:ext cx="5314941" cy="5353062"/>
            <a:chOff x="0" y="0"/>
            <a:chExt cx="5314941" cy="5353062"/>
          </a:xfrm>
        </p:grpSpPr>
        <p:pic>
          <p:nvPicPr>
            <p:cNvPr id="434" name="picture 4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5314941" cy="5353062"/>
            </a:xfrm>
            <a:prstGeom prst="rect">
              <a:avLst/>
            </a:prstGeom>
          </p:spPr>
        </p:pic>
        <p:sp>
          <p:nvSpPr>
            <p:cNvPr id="436" name="textbox 436"/>
            <p:cNvSpPr/>
            <p:nvPr/>
          </p:nvSpPr>
          <p:spPr>
            <a:xfrm>
              <a:off x="355580" y="208099"/>
              <a:ext cx="4109720" cy="51892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966"/>
                </a:lnSpc>
                <a:tabLst/>
              </a:pPr>
              <a:endParaRPr lang="Arial" altLang="Arial" sz="100" dirty="0"/>
            </a:p>
            <a:p>
              <a:pPr marL="1939289" algn="l" rtl="0" eaLnBrk="0">
                <a:lnSpc>
                  <a:spcPct val="96000"/>
                </a:lnSpc>
                <a:tabLst/>
              </a:pPr>
              <a:r>
                <a:rPr sz="1700" b="1" kern="0" spc="6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开始</a:t>
              </a:r>
              <a:endParaRPr lang="SimHei" altLang="SimHei" sz="17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marL="958850" algn="l" rtl="0" eaLnBrk="0">
                <a:lnSpc>
                  <a:spcPct val="95000"/>
                </a:lnSpc>
                <a:spcBef>
                  <a:spcPts val="515"/>
                </a:spcBef>
                <a:tabLst/>
              </a:pPr>
              <a:r>
                <a:rPr sz="1700" kern="0" spc="-9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(1</a:t>
              </a:r>
              <a:r>
                <a:rPr sz="1700" kern="0" spc="-90" dirty="0">
                  <a:solidFill>
                    <a:srgbClr val="0043B8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)</a:t>
              </a:r>
              <a:r>
                <a:rPr sz="1700" kern="0" spc="150" dirty="0">
                  <a:solidFill>
                    <a:srgbClr val="0043B8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</a:t>
              </a:r>
              <a:r>
                <a:rPr sz="1700" kern="0" spc="-90" dirty="0">
                  <a:solidFill>
                    <a:srgbClr val="0043B8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把</a:t>
              </a:r>
              <a:r>
                <a:rPr sz="1700" kern="0" spc="-90" dirty="0">
                  <a:solidFill>
                    <a:srgbClr val="0043B8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S,</a:t>
              </a:r>
              <a:r>
                <a:rPr sz="1700" kern="0" spc="-90" dirty="0">
                  <a:solidFill>
                    <a:srgbClr val="0043B8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放入</a:t>
              </a:r>
              <a:r>
                <a:rPr sz="1700" kern="0" spc="-90" dirty="0">
                  <a:solidFill>
                    <a:srgbClr val="0043B8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OPEN</a:t>
              </a:r>
              <a:r>
                <a:rPr sz="1700" kern="0" spc="-100" dirty="0">
                  <a:solidFill>
                    <a:srgbClr val="0043B8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1700" kern="0" spc="-100" dirty="0">
                  <a:solidFill>
                    <a:srgbClr val="0043B8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表</a:t>
              </a:r>
              <a:endParaRPr lang="SimHei" altLang="SimHei" sz="1700" dirty="0"/>
            </a:p>
            <a:p>
              <a:pPr marL="3409315" algn="l" rtl="0" eaLnBrk="0">
                <a:lnSpc>
                  <a:spcPct val="77000"/>
                </a:lnSpc>
                <a:spcBef>
                  <a:spcPts val="1488"/>
                </a:spcBef>
                <a:tabLst/>
              </a:pPr>
              <a:r>
                <a:rPr sz="2800" kern="0" spc="-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是</a:t>
              </a:r>
              <a:endParaRPr lang="SimHei" altLang="SimHei" sz="2800" dirty="0"/>
            </a:p>
            <a:p>
              <a:pPr marL="901064" algn="l" rtl="0" eaLnBrk="0">
                <a:lnSpc>
                  <a:spcPct val="80000"/>
                </a:lnSpc>
                <a:spcBef>
                  <a:spcPts val="1"/>
                </a:spcBef>
                <a:tabLst/>
              </a:pPr>
              <a:r>
                <a:rPr sz="1700" kern="0" spc="-8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(2)</a:t>
              </a:r>
              <a:r>
                <a:rPr sz="1700" kern="0" spc="-8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1700" kern="0" spc="-80" dirty="0">
                  <a:solidFill>
                    <a:srgbClr val="0044BB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&lt;OPEN</a:t>
              </a:r>
              <a:r>
                <a:rPr sz="1700" b="1" kern="0" spc="-8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表为空表</a:t>
              </a:r>
              <a:r>
                <a:rPr sz="1700" kern="0" spc="-8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?</a:t>
              </a:r>
              <a:endParaRPr lang="SimHei" altLang="SimHei" sz="1700" dirty="0"/>
            </a:p>
            <a:p>
              <a:pPr marL="2139314" algn="l" rtl="0" eaLnBrk="0">
                <a:lnSpc>
                  <a:spcPct val="94000"/>
                </a:lnSpc>
                <a:spcBef>
                  <a:spcPts val="21"/>
                </a:spcBef>
                <a:tabLst/>
              </a:pPr>
              <a:r>
                <a:rPr sz="28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否</a:t>
              </a:r>
              <a:endParaRPr lang="SimHei" altLang="SimHei" sz="2800" dirty="0"/>
            </a:p>
            <a:p>
              <a:pPr algn="r" rtl="0" eaLnBrk="0">
                <a:lnSpc>
                  <a:spcPts val="2317"/>
                </a:lnSpc>
                <a:spcBef>
                  <a:spcPts val="465"/>
                </a:spcBef>
                <a:tabLst/>
              </a:pPr>
              <a:r>
                <a:rPr sz="1600" kern="0" spc="-5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(3)</a:t>
              </a:r>
              <a:r>
                <a:rPr sz="1600" kern="0" spc="26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1600" kern="0" spc="-50" dirty="0">
                  <a:solidFill>
                    <a:srgbClr val="0947B3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把第</a:t>
              </a:r>
              <a:r>
                <a:rPr sz="1600" kern="0" spc="-370" dirty="0">
                  <a:solidFill>
                    <a:srgbClr val="0947B3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1600" kern="0" spc="-50" dirty="0">
                  <a:solidFill>
                    <a:srgbClr val="0947B3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一</a:t>
              </a:r>
              <a:r>
                <a:rPr sz="1600" kern="0" spc="-370" dirty="0">
                  <a:solidFill>
                    <a:srgbClr val="0947B3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1600" kern="0" spc="-50" dirty="0">
                  <a:solidFill>
                    <a:srgbClr val="0947B3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节点</a:t>
              </a:r>
              <a:r>
                <a:rPr sz="1600" kern="0" spc="-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(n)</a:t>
              </a:r>
              <a:r>
                <a:rPr sz="1600" kern="0" spc="-5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从</a:t>
              </a:r>
              <a:r>
                <a:rPr sz="1600" kern="0" spc="-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OPEN</a:t>
              </a:r>
              <a:r>
                <a:rPr sz="1600" b="1" kern="0" spc="-5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表移至</a:t>
              </a:r>
              <a:r>
                <a:rPr sz="1600" b="1" kern="0" spc="-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</a:t>
              </a:r>
              <a:r>
                <a:rPr sz="1600" kern="0" spc="-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LOSED</a:t>
              </a:r>
              <a:r>
                <a:rPr sz="1600" kern="0" spc="-5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表</a:t>
              </a:r>
              <a:endParaRPr lang="SimHei" altLang="SimHei" sz="1600" dirty="0"/>
            </a:p>
            <a:p>
              <a:pPr algn="l" rtl="0" eaLnBrk="0">
                <a:lnSpc>
                  <a:spcPct val="122000"/>
                </a:lnSpc>
                <a:tabLst/>
              </a:pPr>
              <a:endParaRPr lang="Arial" altLang="Arial" sz="1000" dirty="0"/>
            </a:p>
            <a:p>
              <a:pPr marL="799465" algn="l" rtl="0" eaLnBrk="0">
                <a:lnSpc>
                  <a:spcPts val="3230"/>
                </a:lnSpc>
                <a:spcBef>
                  <a:spcPts val="632"/>
                </a:spcBef>
                <a:tabLst/>
              </a:pPr>
              <a:r>
                <a:rPr sz="2100" kern="0" spc="-13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(4)</a:t>
              </a:r>
              <a:r>
                <a:rPr sz="2100" kern="0" spc="65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2100" kern="0" spc="-130" dirty="0">
                  <a:solidFill>
                    <a:srgbClr val="0048C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2100" kern="0" spc="-13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为目标节点</a:t>
              </a:r>
              <a:r>
                <a:rPr sz="2100" kern="0" spc="-13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?</a:t>
              </a:r>
              <a:endParaRPr lang="SimHei" altLang="SimHei" sz="2100" dirty="0"/>
            </a:p>
            <a:p>
              <a:pPr marL="234315" algn="l" rtl="0" eaLnBrk="0">
                <a:lnSpc>
                  <a:spcPct val="98000"/>
                </a:lnSpc>
                <a:spcBef>
                  <a:spcPts val="185"/>
                </a:spcBef>
                <a:tabLst/>
              </a:pPr>
              <a:r>
                <a:rPr sz="2600" kern="0" spc="-80" baseline="-22037" dirty="0">
                  <a:solidFill>
                    <a:srgbClr val="FFFFFF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否</a:t>
              </a:r>
              <a:r>
                <a:rPr sz="1600" kern="0" spc="150" dirty="0">
                  <a:solidFill>
                    <a:srgbClr val="FFFFFF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   </a:t>
              </a:r>
              <a:r>
                <a:rPr sz="2600" kern="0" spc="-80" baseline="-22037" dirty="0">
                  <a:solidFill>
                    <a:srgbClr val="FFFFFF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(5)</a:t>
              </a:r>
              <a:r>
                <a:rPr sz="1600" kern="0" spc="50" dirty="0">
                  <a:solidFill>
                    <a:srgbClr val="FFFFFF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          </a:t>
              </a:r>
              <a:r>
                <a:rPr sz="4900" kern="0" spc="-80" baseline="12756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否</a:t>
              </a:r>
              <a:endParaRPr lang="SimHei" altLang="SimHei" sz="4900" baseline="12756" dirty="0"/>
            </a:p>
            <a:p>
              <a:pPr marL="1726564" algn="l" rtl="0" eaLnBrk="0">
                <a:lnSpc>
                  <a:spcPct val="88000"/>
                </a:lnSpc>
                <a:spcBef>
                  <a:spcPts val="15"/>
                </a:spcBef>
                <a:tabLst/>
              </a:pPr>
              <a:r>
                <a:rPr sz="1700" kern="0" spc="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n</a:t>
              </a:r>
              <a:r>
                <a:rPr sz="1700" kern="0" spc="9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可扩展?</a:t>
              </a:r>
              <a:endParaRPr lang="SimHei" altLang="SimHei" sz="1700" dirty="0"/>
            </a:p>
            <a:p>
              <a:pPr marL="2171064" algn="l" rtl="0" eaLnBrk="0">
                <a:lnSpc>
                  <a:spcPct val="96000"/>
                </a:lnSpc>
                <a:spcBef>
                  <a:spcPts val="4"/>
                </a:spcBef>
                <a:tabLst/>
              </a:pPr>
              <a:r>
                <a:rPr sz="28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是</a:t>
              </a:r>
              <a:endParaRPr lang="SimHei" altLang="SimHei" sz="2800" dirty="0"/>
            </a:p>
            <a:p>
              <a:pPr marL="472440" algn="l" rtl="0" eaLnBrk="0">
                <a:lnSpc>
                  <a:spcPct val="85000"/>
                </a:lnSpc>
                <a:spcBef>
                  <a:spcPts val="425"/>
                </a:spcBef>
                <a:tabLst/>
              </a:pPr>
              <a:r>
                <a:rPr sz="1700" b="1" kern="0" spc="-10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扩展</a:t>
              </a:r>
              <a:r>
                <a:rPr sz="1700" b="1" kern="0" spc="-10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n,</a:t>
              </a:r>
              <a:r>
                <a:rPr sz="1700" b="1" kern="0" spc="20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b="1" kern="0" spc="-10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把</a:t>
              </a:r>
              <a:r>
                <a:rPr sz="1700" b="1" kern="0" spc="-10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1700" b="1" kern="0" spc="-10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的后继节点放入</a:t>
              </a:r>
              <a:r>
                <a:rPr sz="1700" b="1" kern="0" spc="-11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OPEN</a:t>
              </a:r>
              <a:r>
                <a:rPr sz="1700" b="1" kern="0" spc="-1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表的</a:t>
              </a:r>
              <a:endParaRPr lang="SimHei" altLang="SimHei" sz="1700" dirty="0"/>
            </a:p>
            <a:p>
              <a:pPr marL="901064" algn="l" rtl="0" eaLnBrk="0">
                <a:lnSpc>
                  <a:spcPts val="2633"/>
                </a:lnSpc>
                <a:tabLst/>
              </a:pPr>
              <a:r>
                <a:rPr sz="1700" kern="0" spc="-120" dirty="0">
                  <a:solidFill>
                    <a:srgbClr val="23DDF2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尾部</a:t>
              </a:r>
              <a:r>
                <a:rPr sz="1700" b="1" kern="0" spc="-12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，提供返回节点</a:t>
              </a:r>
              <a:r>
                <a:rPr sz="1700" b="1" kern="0" spc="-1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1700" b="1" kern="0" spc="-12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的指针</a:t>
              </a:r>
              <a:endParaRPr lang="SimHei" altLang="SimHei" sz="1700" dirty="0"/>
            </a:p>
            <a:p>
              <a:pPr algn="l" rtl="0" eaLnBrk="0">
                <a:lnSpc>
                  <a:spcPct val="100000"/>
                </a:lnSpc>
                <a:tabLst/>
              </a:pPr>
              <a:endParaRPr lang="Arial" altLang="Arial" sz="1200" dirty="0"/>
            </a:p>
            <a:p>
              <a:pPr marL="1282064" algn="l" rtl="0" eaLnBrk="0">
                <a:lnSpc>
                  <a:spcPct val="78000"/>
                </a:lnSpc>
                <a:spcBef>
                  <a:spcPts val="6"/>
                </a:spcBef>
                <a:tabLst/>
              </a:pPr>
              <a:r>
                <a:rPr sz="1600" kern="0" spc="-30" baseline="6511" dirty="0">
                  <a:solidFill>
                    <a:srgbClr val="00AD8A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rhWAL</a:t>
              </a:r>
              <a:r>
                <a:rPr sz="1000" kern="0" spc="240" dirty="0">
                  <a:solidFill>
                    <a:srgbClr val="00AD8A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1600" kern="0" spc="-30" baseline="6511" dirty="0">
                  <a:solidFill>
                    <a:srgbClr val="00AD8A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曰</a:t>
              </a:r>
              <a:r>
                <a:rPr sz="1000" kern="0" spc="420" dirty="0">
                  <a:solidFill>
                    <a:srgbClr val="00AD8A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 </a:t>
              </a:r>
              <a:r>
                <a:rPr sz="1600" kern="0" spc="-30" baseline="6511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V</a:t>
              </a:r>
              <a:r>
                <a:rPr sz="1000" kern="0" spc="1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     </a:t>
              </a:r>
              <a:r>
                <a:rPr sz="1300" kern="0" spc="-3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AAn4hnh+44</a:t>
              </a:r>
              <a:endParaRPr lang="Times New Roman" altLang="Times New Roman" sz="1300" dirty="0"/>
            </a:p>
          </p:txBody>
        </p:sp>
      </p:grpSp>
      <p:sp>
        <p:nvSpPr>
          <p:cNvPr id="438" name="textbox 438"/>
          <p:cNvSpPr/>
          <p:nvPr/>
        </p:nvSpPr>
        <p:spPr>
          <a:xfrm>
            <a:off x="304834" y="2069312"/>
            <a:ext cx="4777104" cy="40786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1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(1)把初始节点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So,  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放入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表。</a:t>
            </a:r>
            <a:endParaRPr lang="SimHei" altLang="SimHei" sz="2200" dirty="0"/>
          </a:p>
          <a:p>
            <a:pPr marL="195579" indent="-183514" algn="l" rtl="0" eaLnBrk="0">
              <a:lnSpc>
                <a:spcPct val="86000"/>
              </a:lnSpc>
              <a:spcBef>
                <a:spcPts val="761"/>
              </a:spcBef>
              <a:tabLst/>
            </a:pP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(2)如果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表为空。则问题无解，失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2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败并退出。</a:t>
            </a:r>
            <a:endParaRPr lang="SimHei" altLang="SimHei" sz="2200" dirty="0"/>
          </a:p>
          <a:p>
            <a:pPr marL="196214" indent="-183514" algn="l" rtl="0" eaLnBrk="0">
              <a:lnSpc>
                <a:spcPct val="81000"/>
              </a:lnSpc>
              <a:spcBef>
                <a:spcPts val="972"/>
              </a:spcBef>
              <a:tabLst/>
            </a:pP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(3)把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22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表中的第一个节点取出放入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CLOSE</a:t>
            </a:r>
            <a:r>
              <a:rPr sz="22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表中，并按顺序冠以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编号</a:t>
            </a: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n;</a:t>
            </a:r>
            <a:endParaRPr lang="Times New Roman" altLang="Times New Roman" sz="2200" dirty="0"/>
          </a:p>
          <a:p>
            <a:pPr marL="196214" indent="-183514" algn="l" rtl="0" eaLnBrk="0">
              <a:lnSpc>
                <a:spcPct val="87000"/>
              </a:lnSpc>
              <a:spcBef>
                <a:spcPts val="999"/>
              </a:spcBef>
              <a:tabLst/>
            </a:pPr>
            <a:r>
              <a:rPr sz="2200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(4)考察节点</a:t>
            </a:r>
            <a:r>
              <a:rPr sz="2200" kern="0" spc="-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200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是否</a:t>
            </a:r>
            <a:r>
              <a:rPr sz="2200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为目标节点。若是，</a:t>
            </a:r>
            <a:r>
              <a:rPr sz="2200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则求得了问题的解，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成功并退出。</a:t>
            </a:r>
            <a:endParaRPr lang="SimHei" altLang="SimHei" sz="2200" dirty="0"/>
          </a:p>
          <a:p>
            <a:pPr marL="12700" algn="l" rtl="0" eaLnBrk="0">
              <a:lnSpc>
                <a:spcPct val="97000"/>
              </a:lnSpc>
              <a:spcBef>
                <a:spcPts val="800"/>
              </a:spcBef>
              <a:tabLst/>
            </a:pPr>
            <a:r>
              <a:rPr sz="22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(5)若节点</a:t>
            </a:r>
            <a:r>
              <a:rPr sz="2200" kern="0" spc="-1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2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不可扩展，则转第(2)步；</a:t>
            </a:r>
            <a:endParaRPr lang="KaiTi" altLang="KaiTi" sz="22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600" dirty="0"/>
          </a:p>
          <a:p>
            <a:pPr marL="196214" indent="-183514" algn="l" rtl="0" eaLnBrk="0">
              <a:lnSpc>
                <a:spcPct val="87000"/>
              </a:lnSpc>
              <a:spcBef>
                <a:spcPts val="7"/>
              </a:spcBef>
              <a:tabLst/>
            </a:pPr>
            <a:r>
              <a:rPr sz="22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(6)否则扩展节点</a:t>
            </a:r>
            <a:r>
              <a:rPr sz="2200" kern="0" spc="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n,</a:t>
            </a:r>
            <a:r>
              <a:rPr sz="2200" kern="0" spc="5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将其子节点放到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22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表的</a:t>
            </a:r>
            <a:r>
              <a:rPr sz="2200" kern="0" spc="120" dirty="0">
                <a:solidFill>
                  <a:srgbClr val="FF1414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尾部</a:t>
            </a:r>
            <a:r>
              <a:rPr sz="22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，并为每一个子节点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都配置指向父节点的指针，然后转第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200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(2)步。</a:t>
            </a:r>
            <a:endParaRPr lang="KaiTi" altLang="KaiTi" sz="2200" dirty="0"/>
          </a:p>
        </p:txBody>
      </p:sp>
      <p:sp>
        <p:nvSpPr>
          <p:cNvPr id="440" name="textbox 440"/>
          <p:cNvSpPr/>
          <p:nvPr/>
        </p:nvSpPr>
        <p:spPr>
          <a:xfrm>
            <a:off x="448576" y="295660"/>
            <a:ext cx="8836659" cy="15189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81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4200" b="1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4.3.1宽度优先搜索</a:t>
            </a:r>
            <a:endParaRPr lang="KaiTi" altLang="KaiTi" sz="42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500" dirty="0"/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  <a:tabLst/>
            </a:pPr>
            <a:r>
              <a:rPr sz="2200" b="1" kern="0" spc="5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采用队列结构，宽度优先算</a:t>
            </a:r>
            <a:r>
              <a:rPr sz="2200" b="1" kern="0" spc="4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法可以表示如下：</a:t>
            </a:r>
            <a:endParaRPr lang="KaiTi" altLang="KaiTi" sz="2200" dirty="0"/>
          </a:p>
        </p:txBody>
      </p:sp>
      <p:sp>
        <p:nvSpPr>
          <p:cNvPr id="442" name="textbox 442"/>
          <p:cNvSpPr/>
          <p:nvPr/>
        </p:nvSpPr>
        <p:spPr>
          <a:xfrm>
            <a:off x="9858304" y="3630746"/>
            <a:ext cx="485140" cy="273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96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失败</a:t>
            </a:r>
            <a:endParaRPr lang="SimHei" altLang="SimHei" sz="1700" dirty="0"/>
          </a:p>
        </p:txBody>
      </p:sp>
      <p:sp>
        <p:nvSpPr>
          <p:cNvPr id="444" name="textbox 444"/>
          <p:cNvSpPr/>
          <p:nvPr/>
        </p:nvSpPr>
        <p:spPr>
          <a:xfrm>
            <a:off x="9864613" y="5028407"/>
            <a:ext cx="467994" cy="274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5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成功</a:t>
            </a:r>
            <a:endParaRPr lang="SimHei" altLang="SimHei" sz="1700" dirty="0"/>
          </a:p>
        </p:txBody>
      </p:sp>
      <p:sp>
        <p:nvSpPr>
          <p:cNvPr id="446" name="textbox 446"/>
          <p:cNvSpPr/>
          <p:nvPr/>
        </p:nvSpPr>
        <p:spPr>
          <a:xfrm>
            <a:off x="9182067" y="4701266"/>
            <a:ext cx="294004" cy="381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2797"/>
              </a:lnSpc>
              <a:tabLst/>
            </a:pPr>
            <a:r>
              <a:rPr sz="2300" kern="0" spc="-2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是</a:t>
            </a:r>
            <a:endParaRPr lang="SimSun" altLang="SimSun" sz="2300" dirty="0"/>
          </a:p>
        </p:txBody>
      </p:sp>
      <p:sp>
        <p:nvSpPr>
          <p:cNvPr id="448" name="textbox 448"/>
          <p:cNvSpPr/>
          <p:nvPr/>
        </p:nvSpPr>
        <p:spPr>
          <a:xfrm>
            <a:off x="5746705" y="6666868"/>
            <a:ext cx="302895" cy="272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1944"/>
              </a:lnSpc>
              <a:tabLst/>
            </a:pPr>
            <a:r>
              <a:rPr sz="1600" kern="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(6)</a:t>
            </a:r>
            <a:endParaRPr lang="SimSun" altLang="SimSun" sz="1600" dirty="0"/>
          </a:p>
        </p:txBody>
      </p:sp>
      <p:sp>
        <p:nvSpPr>
          <p:cNvPr id="450" name="textbox 450"/>
          <p:cNvSpPr/>
          <p:nvPr/>
        </p:nvSpPr>
        <p:spPr>
          <a:xfrm>
            <a:off x="850946" y="7664088"/>
            <a:ext cx="496569" cy="1498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38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picture 4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sp>
        <p:nvSpPr>
          <p:cNvPr id="454" name="textbox 454"/>
          <p:cNvSpPr/>
          <p:nvPr/>
        </p:nvSpPr>
        <p:spPr>
          <a:xfrm>
            <a:off x="4832312" y="2594500"/>
            <a:ext cx="5909309" cy="48748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567"/>
              </a:lnSpc>
              <a:tabLst/>
            </a:pPr>
            <a:endParaRPr lang="Arial" altLang="Arial" sz="100" dirty="0"/>
          </a:p>
          <a:p>
            <a:pPr marL="2692400" algn="l" rtl="0" eaLnBrk="0">
              <a:lnSpc>
                <a:spcPct val="79000"/>
              </a:lnSpc>
              <a:tabLst/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Times New Roman" altLang="Times New Roman" sz="1800" dirty="0"/>
          </a:p>
          <a:p>
            <a:pPr marL="2019300" algn="l" rtl="0" eaLnBrk="0">
              <a:lnSpc>
                <a:spcPct val="81000"/>
              </a:lnSpc>
              <a:spcBef>
                <a:spcPts val="1475"/>
              </a:spcBef>
              <a:tabLst/>
            </a:pP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4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endParaRPr lang="Times New Roman" altLang="Times New Roman" sz="2400" dirty="0"/>
          </a:p>
          <a:p>
            <a:pPr marL="1352550" algn="l" rtl="0" eaLnBrk="0">
              <a:lnSpc>
                <a:spcPct val="86000"/>
              </a:lnSpc>
              <a:spcBef>
                <a:spcPts val="1789"/>
              </a:spcBef>
              <a:tabLst/>
            </a:pP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</a:t>
            </a:r>
            <a:r>
              <a:rPr sz="23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        </a:t>
            </a:r>
            <a:r>
              <a:rPr sz="17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             </a:t>
            </a:r>
            <a:r>
              <a:rPr sz="17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endParaRPr lang="Times New Roman" altLang="Times New Roman" sz="23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1000" dirty="0"/>
          </a:p>
          <a:p>
            <a:pPr marL="406400" algn="l" rtl="0" eaLnBrk="0">
              <a:lnSpc>
                <a:spcPct val="82000"/>
              </a:lnSpc>
              <a:spcBef>
                <a:spcPts val="731"/>
              </a:spcBef>
              <a:tabLst/>
            </a:pPr>
            <a:r>
              <a:rPr sz="30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</a:t>
            </a:r>
            <a:r>
              <a:rPr sz="19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J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         </a:t>
            </a:r>
            <a:r>
              <a:rPr sz="2100" kern="0" spc="-10" baseline="12401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</a:t>
            </a:r>
            <a:r>
              <a:rPr sz="13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</a:t>
            </a: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</a:t>
            </a: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            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</a:t>
            </a:r>
            <a:r>
              <a:rPr sz="2400" kern="0" spc="-3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100" kern="0" spc="-20" baseline="-24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●G</a:t>
            </a:r>
            <a:r>
              <a:rPr sz="2100" kern="0" spc="-20" baseline="-248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endParaRPr lang="Calibri" altLang="Calibri" sz="2100" baseline="-2480" dirty="0"/>
          </a:p>
          <a:p>
            <a:pPr marL="12700" algn="l" rtl="0" eaLnBrk="0">
              <a:lnSpc>
                <a:spcPct val="84000"/>
              </a:lnSpc>
              <a:spcBef>
                <a:spcPts val="871"/>
              </a:spcBef>
              <a:tabLst/>
            </a:pPr>
            <a:r>
              <a:rPr sz="19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9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=[A];</a:t>
            </a:r>
            <a:r>
              <a:rPr sz="19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sz="19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=[]</a:t>
            </a:r>
            <a:endParaRPr lang="Arial" altLang="Arial" sz="1700" dirty="0"/>
          </a:p>
          <a:p>
            <a:pPr marL="12700" algn="l" rtl="0" eaLnBrk="0">
              <a:lnSpc>
                <a:spcPct val="84000"/>
              </a:lnSpc>
              <a:spcBef>
                <a:spcPts val="1028"/>
              </a:spcBef>
              <a:tabLst/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=[B,C];</a:t>
            </a: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</a:t>
            </a:r>
            <a:r>
              <a:rPr sz="1700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=[A]</a:t>
            </a:r>
            <a:endParaRPr lang="Arial" altLang="Arial" sz="1700" dirty="0"/>
          </a:p>
          <a:p>
            <a:pPr marL="12700" algn="l" rtl="0" eaLnBrk="0">
              <a:lnSpc>
                <a:spcPct val="84000"/>
              </a:lnSpc>
              <a:spcBef>
                <a:spcPts val="987"/>
              </a:spcBef>
              <a:tabLst/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=[C,D,E];                    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=[B,A]</a:t>
            </a:r>
            <a:endParaRPr lang="Arial" altLang="Arial" sz="1700" dirty="0"/>
          </a:p>
          <a:p>
            <a:pPr marL="12700" algn="l" rtl="0" eaLnBrk="0">
              <a:lnSpc>
                <a:spcPct val="84000"/>
              </a:lnSpc>
              <a:spcBef>
                <a:spcPts val="936"/>
              </a:spcBef>
              <a:tabLst/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   </a:t>
            </a: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=[D,E.F.H];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CLOSED</a:t>
            </a: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=[C,B,A]</a:t>
            </a:r>
            <a:endParaRPr lang="Arial" altLang="Arial" sz="1700" dirty="0"/>
          </a:p>
          <a:p>
            <a:pPr marL="12700" algn="l" rtl="0" eaLnBrk="0">
              <a:lnSpc>
                <a:spcPct val="84000"/>
              </a:lnSpc>
              <a:spcBef>
                <a:spcPts val="987"/>
              </a:spcBef>
              <a:tabLst/>
            </a:pP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700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=[E,F,H,J];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CLOSED</a:t>
            </a:r>
            <a:r>
              <a:rPr sz="17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=[D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,C,B,A]</a:t>
            </a:r>
            <a:endParaRPr lang="Arial" altLang="Arial" sz="1700" dirty="0"/>
          </a:p>
          <a:p>
            <a:pPr marL="12700" algn="l" rtl="0" eaLnBrk="0">
              <a:lnSpc>
                <a:spcPct val="94000"/>
              </a:lnSpc>
              <a:spcBef>
                <a:spcPts val="982"/>
              </a:spcBef>
              <a:tabLst/>
            </a:pPr>
            <a:r>
              <a:rPr sz="2600" kern="0" spc="0" baseline="400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2600" kern="0" spc="20" baseline="400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=[F.H,</a:t>
            </a:r>
            <a:r>
              <a:rPr sz="2600" kern="0" spc="0" baseline="400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IJ</a:t>
            </a:r>
            <a:r>
              <a:rPr sz="2600" kern="0" spc="20" baseline="400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,G</a:t>
            </a:r>
            <a:r>
              <a:rPr sz="2600" kern="0" spc="20" baseline="4006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1600" kern="0" spc="-23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600" kern="0" spc="20" baseline="4006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K];</a:t>
            </a:r>
            <a:r>
              <a:rPr sz="16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</a:t>
            </a:r>
            <a:r>
              <a:rPr sz="16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7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</a:t>
            </a:r>
            <a:r>
              <a:rPr sz="17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=[E,D,C,B.A]</a:t>
            </a:r>
            <a:endParaRPr lang="Arial" altLang="Arial" sz="17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900" dirty="0"/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  <a:tabLst/>
            </a:pPr>
            <a:r>
              <a:rPr sz="2400" kern="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OPEN</a:t>
            </a:r>
            <a:r>
              <a:rPr sz="2400" kern="0" spc="5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=[H,</a:t>
            </a:r>
            <a:r>
              <a:rPr sz="2400" kern="0" spc="-1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JG </a:t>
            </a:r>
            <a:r>
              <a:rPr sz="2400" kern="0" spc="-10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2400" kern="0" spc="-4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4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r>
              <a:rPr sz="2400" kern="0" spc="-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KLM</a:t>
            </a:r>
            <a:r>
              <a:rPr sz="2400" kern="0" spc="4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b="1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直到我们这里头的</a:t>
            </a:r>
            <a:r>
              <a:rPr sz="2400" b="1" kern="0" spc="-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</a:t>
            </a:r>
            <a:r>
              <a:rPr sz="2400" kern="0" spc="-5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400" b="1" kern="0" spc="-110" dirty="0">
                <a:solidFill>
                  <a:srgbClr val="7B8DA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状</a:t>
            </a:r>
            <a:r>
              <a:rPr sz="2400" kern="0" spc="-110" dirty="0">
                <a:solidFill>
                  <a:srgbClr val="7B8DA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b="1" kern="0" spc="-110" dirty="0">
                <a:solidFill>
                  <a:srgbClr val="7B8DA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态</a:t>
            </a:r>
            <a:r>
              <a:rPr sz="2400" kern="0" spc="0" dirty="0">
                <a:solidFill>
                  <a:srgbClr val="7B8DA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900" kern="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……直到</a:t>
            </a:r>
            <a:r>
              <a:rPr sz="1900" kern="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</a:t>
            </a:r>
            <a:r>
              <a:rPr sz="1900" kern="0" spc="-2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1900" kern="0" spc="170" dirty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900" kern="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出现在</a:t>
            </a:r>
            <a:r>
              <a:rPr sz="1900" kern="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OPE</a:t>
            </a:r>
            <a:r>
              <a:rPr sz="1900" kern="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 </a:t>
            </a:r>
            <a:r>
              <a:rPr sz="1900" b="1" kern="0" spc="-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表的最左</a:t>
            </a:r>
            <a:r>
              <a:rPr sz="19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端。</a:t>
            </a:r>
            <a:endParaRPr lang="SimHei" altLang="SimHei" sz="1900" dirty="0"/>
          </a:p>
        </p:txBody>
      </p:sp>
      <p:sp>
        <p:nvSpPr>
          <p:cNvPr id="456" name="textbox 456"/>
          <p:cNvSpPr/>
          <p:nvPr/>
        </p:nvSpPr>
        <p:spPr>
          <a:xfrm>
            <a:off x="455793" y="333754"/>
            <a:ext cx="9451975" cy="2162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81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4200" b="1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4.3.1宽度优先搜索</a:t>
            </a:r>
            <a:endParaRPr lang="KaiTi" altLang="KaiTi" sz="4200" dirty="0"/>
          </a:p>
          <a:p>
            <a:pPr algn="l" rtl="0" eaLnBrk="0">
              <a:lnSpc>
                <a:spcPct val="13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815"/>
              </a:spcBef>
              <a:tabLst/>
            </a:pPr>
            <a:r>
              <a:rPr sz="2700" b="1" kern="0" spc="1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采用队列结构，宽度优先</a:t>
            </a:r>
            <a:r>
              <a:rPr sz="2700" b="1" kern="0" spc="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算法可以表示如下：</a:t>
            </a:r>
            <a:endParaRPr lang="KaiTi" altLang="KaiTi" sz="2700" dirty="0"/>
          </a:p>
          <a:p>
            <a:pPr algn="l" rtl="0" eaLnBrk="0">
              <a:lnSpc>
                <a:spcPct val="15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400" dirty="0"/>
          </a:p>
          <a:p>
            <a:pPr marL="4128770" algn="l" rtl="0" eaLnBrk="0">
              <a:lnSpc>
                <a:spcPct val="98000"/>
              </a:lnSpc>
              <a:spcBef>
                <a:spcPts val="2"/>
              </a:spcBef>
              <a:tabLst/>
            </a:pPr>
            <a:r>
              <a:rPr sz="19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广度优先搜索的示例</a:t>
            </a:r>
            <a:endParaRPr lang="SimHei" altLang="SimHei" sz="1900" dirty="0"/>
          </a:p>
        </p:txBody>
      </p:sp>
      <p:graphicFrame>
        <p:nvGraphicFramePr>
          <p:cNvPr id="458" name="table 458"/>
          <p:cNvGraphicFramePr>
            <a:graphicFrameLocks noGrp="1"/>
          </p:cNvGraphicFramePr>
          <p:nvPr/>
        </p:nvGraphicFramePr>
        <p:xfrm>
          <a:off x="647746" y="4091973"/>
          <a:ext cx="3670934" cy="1045210"/>
        </p:xfrm>
        <a:graphic>
          <a:graphicData uri="http://schemas.openxmlformats.org/drawingml/2006/table">
            <a:tbl>
              <a:tblPr/>
              <a:tblGrid>
                <a:gridCol w="873760"/>
                <a:gridCol w="1604645"/>
                <a:gridCol w="616584"/>
                <a:gridCol w="575944"/>
              </a:tblGrid>
              <a:tr h="104521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67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81965" algn="l" rtl="0" eaLnBrk="0">
                        <a:lnSpc>
                          <a:spcPct val="91000"/>
                        </a:lnSpc>
                        <a:tabLst/>
                      </a:pPr>
                      <a:r>
                        <a:rPr sz="1300" kern="0" spc="-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(4)</a:t>
                      </a:r>
                      <a:endParaRPr lang="SimHei" altLang="SimHei" sz="1300" dirty="0"/>
                    </a:p>
                    <a:p>
                      <a:pPr algn="l" rtl="0" eaLnBrk="0">
                        <a:lnSpc>
                          <a:spcPts val="2640"/>
                        </a:lnSpc>
                        <a:tabLst/>
                      </a:pPr>
                      <a:r>
                        <a:rPr sz="1600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否</a:t>
                      </a:r>
                      <a:r>
                        <a:rPr sz="1600" kern="0" spc="2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</a:t>
                      </a:r>
                      <a:r>
                        <a:rPr sz="1600" kern="0" spc="-1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5</a:t>
                      </a:r>
                      <a:r>
                        <a:rPr sz="1600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600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)</a:t>
                      </a:r>
                      <a:endParaRPr lang="SimHei" altLang="SimHei" sz="16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90805" algn="l" rtl="0" eaLnBrk="0">
                        <a:lnSpc>
                          <a:spcPct val="7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110" dirty="0">
                          <a:solidFill>
                            <a:srgbClr val="0049C8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</a:t>
                      </a:r>
                      <a:r>
                        <a:rPr sz="1400" kern="0" spc="30" dirty="0">
                          <a:solidFill>
                            <a:srgbClr val="0049C8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400" b="1" kern="0" spc="110" dirty="0">
                          <a:solidFill>
                            <a:srgbClr val="3769C1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为目标节点?</a:t>
                      </a:r>
                      <a:endParaRPr lang="SimHei" altLang="SimHei" sz="1400" dirty="0"/>
                    </a:p>
                    <a:p>
                      <a:pPr marL="706755" algn="l" rtl="0" eaLnBrk="0">
                        <a:lnSpc>
                          <a:spcPct val="94000"/>
                        </a:lnSpc>
                        <a:spcBef>
                          <a:spcPts val="18"/>
                        </a:spcBef>
                        <a:tabLst/>
                      </a:pPr>
                      <a:r>
                        <a:rPr sz="19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否</a:t>
                      </a:r>
                      <a:endParaRPr lang="SimHei" altLang="SimHei" sz="1900" dirty="0"/>
                    </a:p>
                    <a:p>
                      <a:pPr marL="391795" algn="l" rtl="0" eaLnBrk="0">
                        <a:lnSpc>
                          <a:spcPct val="88000"/>
                        </a:lnSpc>
                        <a:spcBef>
                          <a:spcPts val="41"/>
                        </a:spcBef>
                        <a:tabLst/>
                      </a:pPr>
                      <a:r>
                        <a:rPr sz="1400" b="1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</a:t>
                      </a:r>
                      <a:r>
                        <a:rPr sz="1400" b="1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可扩展?</a:t>
                      </a:r>
                      <a:endParaRPr lang="SimHei" altLang="SimHei" sz="1400" dirty="0"/>
                    </a:p>
                    <a:p>
                      <a:pPr marL="732155" algn="l" rtl="0" eaLnBrk="0">
                        <a:lnSpc>
                          <a:spcPct val="83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是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5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19709" algn="l" rtl="0" eaLnBrk="0">
                        <a:lnSpc>
                          <a:spcPct val="98000"/>
                        </a:lnSpc>
                        <a:tabLst/>
                      </a:pPr>
                      <a:r>
                        <a:rPr sz="1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是</a:t>
                      </a:r>
                      <a:endParaRPr lang="SimHei" altLang="SimHei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512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r" rtl="0" eaLnBrk="0">
                        <a:lnSpc>
                          <a:spcPct val="96000"/>
                        </a:lnSpc>
                        <a:tabLst/>
                      </a:pPr>
                      <a:r>
                        <a:rPr sz="1400" kern="0" spc="1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成功</a:t>
                      </a:r>
                      <a:endParaRPr lang="SimHei" altLang="SimHei" sz="14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60" name="textbox 460"/>
          <p:cNvSpPr/>
          <p:nvPr/>
        </p:nvSpPr>
        <p:spPr>
          <a:xfrm>
            <a:off x="1196319" y="2487858"/>
            <a:ext cx="1811020" cy="1089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263"/>
              </a:lnSpc>
              <a:tabLst/>
            </a:pPr>
            <a:endParaRPr lang="Arial" altLang="Arial" sz="100" dirty="0"/>
          </a:p>
          <a:p>
            <a:pPr marL="882650" algn="l" rtl="0" eaLnBrk="0">
              <a:lnSpc>
                <a:spcPct val="98000"/>
              </a:lnSpc>
              <a:tabLst/>
            </a:pPr>
            <a:r>
              <a:rPr sz="1700" b="1" kern="0" spc="-1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开始</a:t>
            </a:r>
            <a:endParaRPr lang="SimHei" altLang="SimHei" sz="1700" dirty="0"/>
          </a:p>
          <a:p>
            <a:pPr algn="r" rtl="0" eaLnBrk="0">
              <a:lnSpc>
                <a:spcPts val="1781"/>
              </a:lnSpc>
              <a:spcBef>
                <a:spcPts val="1274"/>
              </a:spcBef>
              <a:tabLst/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(1)</a:t>
            </a:r>
            <a:r>
              <a:rPr sz="1400" kern="0" spc="3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400" b="1" kern="0" spc="-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把</a:t>
            </a: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S,</a:t>
            </a:r>
            <a:r>
              <a:rPr sz="1400" b="1" kern="0" spc="-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放入</a:t>
            </a: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400" b="1" kern="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</a:t>
            </a:r>
            <a:r>
              <a:rPr sz="1400" b="1" kern="0" spc="-40" dirty="0">
                <a:solidFill>
                  <a:srgbClr val="0043B9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</a:t>
            </a:r>
            <a:endParaRPr lang="SimHei" altLang="SimHei" sz="1400" dirty="0"/>
          </a:p>
          <a:p>
            <a:pPr marL="12700" algn="l" rtl="0" eaLnBrk="0">
              <a:lnSpc>
                <a:spcPts val="3312"/>
              </a:lnSpc>
              <a:tabLst/>
            </a:pPr>
            <a:r>
              <a:rPr sz="1400" b="1" kern="0" spc="-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(2)</a:t>
            </a:r>
            <a:r>
              <a:rPr sz="1400" kern="0" spc="-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1400" b="1" kern="0" spc="-50" dirty="0">
                <a:solidFill>
                  <a:srgbClr val="0045BD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OPEN</a:t>
            </a:r>
            <a:r>
              <a:rPr sz="1400" kern="0" spc="190" dirty="0">
                <a:solidFill>
                  <a:srgbClr val="0045BD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400" b="1" kern="0" spc="-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表为空表</a:t>
            </a:r>
            <a:r>
              <a:rPr sz="1400" kern="0" spc="-60" dirty="0">
                <a:solidFill>
                  <a:srgbClr val="3E6BBA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?</a:t>
            </a:r>
            <a:endParaRPr lang="SimHei" altLang="SimHei" sz="1400" dirty="0"/>
          </a:p>
        </p:txBody>
      </p:sp>
      <p:sp>
        <p:nvSpPr>
          <p:cNvPr id="462" name="textbox 462"/>
          <p:cNvSpPr/>
          <p:nvPr/>
        </p:nvSpPr>
        <p:spPr>
          <a:xfrm>
            <a:off x="450799" y="3578507"/>
            <a:ext cx="3447415" cy="5092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948"/>
              </a:lnSpc>
              <a:tabLst/>
            </a:pPr>
            <a:endParaRPr lang="Arial" altLang="Arial" sz="100" dirty="0"/>
          </a:p>
          <a:p>
            <a:pPr marL="1765300" algn="l" rtl="0" eaLnBrk="0">
              <a:lnSpc>
                <a:spcPct val="88000"/>
              </a:lnSpc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否</a:t>
            </a:r>
            <a:endParaRPr lang="SimHei" altLang="SimHei" sz="1700" dirty="0"/>
          </a:p>
          <a:p>
            <a:pPr algn="r" rtl="0" eaLnBrk="0">
              <a:lnSpc>
                <a:spcPts val="2003"/>
              </a:lnSpc>
              <a:tabLst/>
            </a:pPr>
            <a:r>
              <a:rPr sz="1400" kern="0" spc="-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(3</a:t>
            </a:r>
            <a:r>
              <a:rPr sz="1400" b="1" kern="0" spc="-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)</a:t>
            </a:r>
            <a:r>
              <a:rPr sz="1400" b="1" kern="0" spc="-100" dirty="0">
                <a:solidFill>
                  <a:srgbClr val="0044BB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把</a:t>
            </a:r>
            <a:r>
              <a:rPr sz="1400" b="1" kern="0" spc="-90" dirty="0">
                <a:solidFill>
                  <a:srgbClr val="0044BB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第一个节点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</a:t>
            </a:r>
            <a:r>
              <a:rPr sz="1400" b="1" kern="0" spc="-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n)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从</a:t>
            </a:r>
            <a:r>
              <a:rPr sz="1400" b="1" kern="0" spc="-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</a:t>
            </a:r>
            <a:r>
              <a:rPr sz="1400" b="1" kern="0" spc="-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400" b="1" kern="0" spc="-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表移至</a:t>
            </a:r>
            <a:r>
              <a:rPr sz="1400" b="1" kern="0" spc="-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</a:t>
            </a:r>
            <a:r>
              <a:rPr sz="1400" b="1" kern="0" spc="-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</a:t>
            </a:r>
            <a:endParaRPr lang="SimHei" altLang="SimHei" sz="1400" dirty="0"/>
          </a:p>
        </p:txBody>
      </p:sp>
      <p:sp>
        <p:nvSpPr>
          <p:cNvPr id="464" name="textbox 464"/>
          <p:cNvSpPr/>
          <p:nvPr/>
        </p:nvSpPr>
        <p:spPr>
          <a:xfrm>
            <a:off x="882598" y="7657641"/>
            <a:ext cx="8966834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6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                               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</a:t>
            </a:r>
            <a:r>
              <a:rPr sz="15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  <a:hlinkClick r:id="rId3" tooltip="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53</a:t>
            </a:r>
            <a:endParaRPr lang="Times New Roman" altLang="Times New Roman" sz="1500" baseline="3472" dirty="0"/>
          </a:p>
        </p:txBody>
      </p:sp>
      <p:sp>
        <p:nvSpPr>
          <p:cNvPr id="466" name="textbox 466"/>
          <p:cNvSpPr/>
          <p:nvPr/>
        </p:nvSpPr>
        <p:spPr>
          <a:xfrm>
            <a:off x="834347" y="5133947"/>
            <a:ext cx="2842895" cy="4362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319"/>
              </a:lnSpc>
              <a:tabLst/>
            </a:pPr>
            <a:endParaRPr lang="Arial" altLang="Arial" sz="100" dirty="0"/>
          </a:p>
          <a:p>
            <a:pPr marL="377825" indent="-365759" algn="l" rtl="0" eaLnBrk="0">
              <a:lnSpc>
                <a:spcPct val="96000"/>
              </a:lnSpc>
              <a:tabLst/>
            </a:pP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扩展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n,</a:t>
            </a:r>
            <a:r>
              <a:rPr sz="1400" b="1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把</a:t>
            </a:r>
            <a:r>
              <a:rPr sz="1400" kern="0" spc="-4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400" b="1" kern="0" spc="-2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的后继</a:t>
            </a:r>
            <a:r>
              <a:rPr sz="1400" b="1" kern="0" spc="-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节点放入</a:t>
            </a:r>
            <a:r>
              <a:rPr sz="1400" b="1" kern="0" spc="-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400" b="1" kern="0" spc="-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表的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400" kern="0" spc="-90" dirty="0">
                <a:solidFill>
                  <a:srgbClr val="20E0F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尾部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，提供返回节点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400" b="1" kern="0" spc="-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的指针</a:t>
            </a:r>
            <a:endParaRPr lang="SimHei" altLang="SimHei" sz="1400" dirty="0"/>
          </a:p>
        </p:txBody>
      </p:sp>
      <p:sp>
        <p:nvSpPr>
          <p:cNvPr id="468" name="textbox 468"/>
          <p:cNvSpPr/>
          <p:nvPr/>
        </p:nvSpPr>
        <p:spPr>
          <a:xfrm>
            <a:off x="7994672" y="4250911"/>
            <a:ext cx="1504950" cy="330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52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1000"/>
              </a:lnSpc>
              <a:tabLst/>
            </a:pPr>
            <a:r>
              <a:rPr sz="1600" kern="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r>
              <a:rPr sz="16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</a:t>
            </a:r>
            <a:r>
              <a:rPr sz="2200" kern="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endParaRPr lang="SimSun" altLang="SimSun" sz="2200" dirty="0"/>
          </a:p>
        </p:txBody>
      </p:sp>
      <p:sp>
        <p:nvSpPr>
          <p:cNvPr id="470" name="textbox 470"/>
          <p:cNvSpPr/>
          <p:nvPr/>
        </p:nvSpPr>
        <p:spPr>
          <a:xfrm>
            <a:off x="3901949" y="3351457"/>
            <a:ext cx="440690" cy="280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2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700" b="1" kern="0" spc="-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失败</a:t>
            </a:r>
            <a:endParaRPr lang="SimHei" altLang="SimHei" sz="1700" dirty="0"/>
          </a:p>
        </p:txBody>
      </p:sp>
      <p:sp>
        <p:nvSpPr>
          <p:cNvPr id="472" name="textbox 472"/>
          <p:cNvSpPr/>
          <p:nvPr/>
        </p:nvSpPr>
        <p:spPr>
          <a:xfrm>
            <a:off x="3276637" y="3253769"/>
            <a:ext cx="234950" cy="2813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79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1700" kern="0" spc="-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是</a:t>
            </a:r>
            <a:endParaRPr lang="SimHei" altLang="SimHei" sz="1700" dirty="0"/>
          </a:p>
        </p:txBody>
      </p:sp>
      <p:sp>
        <p:nvSpPr>
          <p:cNvPr id="474" name="textbox 474"/>
          <p:cNvSpPr/>
          <p:nvPr/>
        </p:nvSpPr>
        <p:spPr>
          <a:xfrm>
            <a:off x="450799" y="5248719"/>
            <a:ext cx="254000" cy="228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1598"/>
              </a:lnSpc>
              <a:tabLst/>
            </a:pPr>
            <a:r>
              <a:rPr sz="1300" kern="0" spc="-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(6)</a:t>
            </a:r>
            <a:endParaRPr lang="SimSun" altLang="SimSun" sz="13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box 476"/>
          <p:cNvSpPr/>
          <p:nvPr/>
        </p:nvSpPr>
        <p:spPr>
          <a:xfrm>
            <a:off x="704874" y="280129"/>
            <a:ext cx="9724390" cy="51231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4238"/>
              </a:lnSpc>
              <a:tabLst/>
            </a:pPr>
            <a:endParaRPr lang="Arial" altLang="Arial" sz="100" dirty="0"/>
          </a:p>
          <a:p>
            <a:pPr marL="3707765" algn="l" rtl="0" eaLnBrk="0">
              <a:lnSpc>
                <a:spcPct val="98000"/>
              </a:lnSpc>
              <a:tabLst/>
            </a:pPr>
            <a:r>
              <a:rPr sz="50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4.3.2深度优先搜索</a:t>
            </a:r>
            <a:endParaRPr lang="KaiTi" altLang="KaiTi" sz="50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marL="329565" indent="-316865" algn="l" rtl="0" eaLnBrk="0">
              <a:lnSpc>
                <a:spcPct val="103000"/>
              </a:lnSpc>
              <a:spcBef>
                <a:spcPts val="1087"/>
              </a:spcBef>
              <a:tabLst/>
            </a:pPr>
            <a:r>
              <a:rPr sz="3600" kern="0" spc="-17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·深度优先搜索</a:t>
            </a:r>
            <a:r>
              <a:rPr sz="3600" kern="0" spc="-17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(De</a:t>
            </a:r>
            <a:r>
              <a:rPr sz="3600" kern="0" spc="-18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pth First</a:t>
            </a:r>
            <a:r>
              <a:rPr sz="3600" kern="0" spc="18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kern="0" spc="-18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Search,DFS</a:t>
            </a:r>
            <a:r>
              <a:rPr sz="3600" kern="0" spc="-1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),是一种一直</a:t>
            </a:r>
            <a:r>
              <a:rPr sz="3600" kern="0" spc="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500" kern="0" spc="-2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向下的搜索策略。</a:t>
            </a:r>
            <a:endParaRPr lang="KaiTi" altLang="KaiTi" sz="35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marL="25400" algn="l" rtl="0" eaLnBrk="0">
              <a:lnSpc>
                <a:spcPct val="96000"/>
              </a:lnSpc>
              <a:spcBef>
                <a:spcPts val="941"/>
              </a:spcBef>
              <a:tabLst/>
            </a:pPr>
            <a:r>
              <a:rPr sz="31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·OP</a:t>
            </a:r>
            <a:r>
              <a:rPr sz="3100" kern="0" spc="65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100" kern="0" spc="-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EN</a:t>
            </a:r>
            <a:r>
              <a:rPr sz="3100" kern="0" spc="-3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表中节点的排序方</a:t>
            </a:r>
            <a:r>
              <a:rPr sz="3100" kern="0" spc="-4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式：</a:t>
            </a:r>
            <a:endParaRPr lang="SimSun" altLang="SimSun" sz="3100" dirty="0"/>
          </a:p>
          <a:p>
            <a:pPr marL="551815" algn="l" rtl="0" eaLnBrk="0">
              <a:lnSpc>
                <a:spcPct val="88000"/>
              </a:lnSpc>
              <a:spcBef>
                <a:spcPts val="1547"/>
              </a:spcBef>
              <a:tabLst/>
            </a:pPr>
            <a:r>
              <a:rPr sz="2800" kern="0" spc="2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·深度优先——扩展当前节点后生成的子节点总是置于</a:t>
            </a:r>
            <a:endParaRPr lang="KaiTi" altLang="KaiTi" sz="2800" dirty="0"/>
          </a:p>
          <a:p>
            <a:pPr algn="r" rtl="0" eaLnBrk="0">
              <a:lnSpc>
                <a:spcPts val="4149"/>
              </a:lnSpc>
              <a:tabLst/>
            </a:pP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表的前端，即</a:t>
            </a: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表作为栈，后进先出，使搜索</a:t>
            </a:r>
            <a:endParaRPr lang="KaiTi" altLang="KaiTi" sz="3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800" dirty="0"/>
          </a:p>
          <a:p>
            <a:pPr marL="818514" algn="l" rtl="0" eaLnBrk="0">
              <a:lnSpc>
                <a:spcPct val="98000"/>
              </a:lnSpc>
              <a:spcBef>
                <a:spcPts val="1"/>
              </a:spcBef>
              <a:tabLst/>
            </a:pPr>
            <a:r>
              <a:rPr sz="2700" kern="0" spc="-8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优先向纵深方向发展。</a:t>
            </a:r>
            <a:endParaRPr lang="KaiTi" altLang="KaiTi" sz="2700" dirty="0"/>
          </a:p>
        </p:txBody>
      </p:sp>
      <p:sp>
        <p:nvSpPr>
          <p:cNvPr id="478" name="textbox 478"/>
          <p:cNvSpPr/>
          <p:nvPr/>
        </p:nvSpPr>
        <p:spPr>
          <a:xfrm>
            <a:off x="146037" y="7865323"/>
            <a:ext cx="627380" cy="20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1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2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box 480"/>
          <p:cNvSpPr/>
          <p:nvPr/>
        </p:nvSpPr>
        <p:spPr>
          <a:xfrm>
            <a:off x="635046" y="193483"/>
            <a:ext cx="9538969" cy="5786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4374515" algn="l" rtl="0" eaLnBrk="0">
              <a:lnSpc>
                <a:spcPct val="97000"/>
              </a:lnSpc>
              <a:tabLst/>
            </a:pPr>
            <a:r>
              <a:rPr sz="50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DFS</a:t>
            </a:r>
            <a:r>
              <a:rPr sz="50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的基本思想</a:t>
            </a:r>
            <a:endParaRPr lang="KaiTi" altLang="KaiTi" sz="500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marL="18415" algn="l" rtl="0" eaLnBrk="0">
              <a:lnSpc>
                <a:spcPct val="87000"/>
              </a:lnSpc>
              <a:spcBef>
                <a:spcPts val="1058"/>
              </a:spcBef>
              <a:tabLst/>
            </a:pPr>
            <a:r>
              <a:rPr sz="35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·深度优先搜索生成节点并与目标节点进行比较</a:t>
            </a:r>
            <a:endParaRPr lang="KaiTi" altLang="KaiTi" sz="3500" dirty="0"/>
          </a:p>
          <a:p>
            <a:pPr marL="278765" algn="l" rtl="0" eaLnBrk="0">
              <a:lnSpc>
                <a:spcPct val="112000"/>
              </a:lnSpc>
              <a:spcBef>
                <a:spcPts val="21"/>
              </a:spcBef>
              <a:tabLst/>
            </a:pPr>
            <a:r>
              <a:rPr sz="35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</a:t>
            </a:r>
            <a:r>
              <a:rPr sz="3500" kern="0" spc="1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沿着树的最大深度方向进行的</a:t>
            </a:r>
            <a:r>
              <a:rPr sz="35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，只有当上次</a:t>
            </a:r>
            <a:r>
              <a:rPr sz="35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5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访问的节点不是目标节点，而且没有其</a:t>
            </a:r>
            <a:r>
              <a:rPr sz="35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他节点</a:t>
            </a:r>
            <a:r>
              <a:rPr sz="35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5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可以生成的时候，才转到上次访问节点的父节</a:t>
            </a:r>
            <a:r>
              <a:rPr sz="35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500" kern="0" spc="-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点。</a:t>
            </a:r>
            <a:endParaRPr lang="KaiTi" altLang="KaiTi" sz="3500" dirty="0"/>
          </a:p>
          <a:p>
            <a:pPr marL="12700" algn="l" rtl="0" eaLnBrk="0">
              <a:lnSpc>
                <a:spcPct val="87000"/>
              </a:lnSpc>
              <a:spcBef>
                <a:spcPts val="1820"/>
              </a:spcBef>
              <a:tabLst/>
            </a:pPr>
            <a:r>
              <a:rPr sz="35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·转移到父节点后，该算法会</a:t>
            </a:r>
            <a:r>
              <a:rPr sz="35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搜索父节点的其他</a:t>
            </a:r>
            <a:endParaRPr lang="KaiTi" altLang="KaiTi" sz="3500" dirty="0"/>
          </a:p>
          <a:p>
            <a:pPr marL="278765" algn="l" rtl="0" eaLnBrk="0">
              <a:lnSpc>
                <a:spcPts val="4534"/>
              </a:lnSpc>
              <a:tabLst/>
            </a:pPr>
            <a:r>
              <a:rPr sz="3300" kern="0" spc="-2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的子节点。</a:t>
            </a:r>
            <a:endParaRPr lang="KaiTi" altLang="KaiTi" sz="3300" dirty="0"/>
          </a:p>
        </p:txBody>
      </p:sp>
      <p:sp>
        <p:nvSpPr>
          <p:cNvPr id="482" name="textbox 482"/>
          <p:cNvSpPr/>
          <p:nvPr/>
        </p:nvSpPr>
        <p:spPr>
          <a:xfrm>
            <a:off x="876289" y="7642680"/>
            <a:ext cx="742950" cy="2139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1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box 484"/>
          <p:cNvSpPr/>
          <p:nvPr/>
        </p:nvSpPr>
        <p:spPr>
          <a:xfrm>
            <a:off x="539768" y="218907"/>
            <a:ext cx="9900919" cy="52914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50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DFS</a:t>
            </a:r>
            <a:r>
              <a:rPr sz="5000" b="1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的基本思想</a:t>
            </a:r>
            <a:endParaRPr lang="KaiTi" altLang="KaiTi" sz="5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8000"/>
              </a:lnSpc>
              <a:spcBef>
                <a:spcPts val="995"/>
              </a:spcBef>
              <a:tabLst/>
            </a:pPr>
            <a:r>
              <a:rPr sz="33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·深度优先搜索也称为回溯搜索，它总是首先扩展树</a:t>
            </a:r>
            <a:endParaRPr lang="KaiTi" altLang="KaiTi" sz="3300" dirty="0"/>
          </a:p>
          <a:p>
            <a:pPr marL="335915" algn="l" rtl="0" eaLnBrk="0">
              <a:lnSpc>
                <a:spcPct val="121000"/>
              </a:lnSpc>
              <a:spcBef>
                <a:spcPts val="83"/>
              </a:spcBef>
              <a:tabLst/>
            </a:pPr>
            <a:r>
              <a:rPr sz="33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的最深层次上的某个节点，只是当搜</a:t>
            </a:r>
            <a:r>
              <a:rPr sz="33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索遇到一个</a:t>
            </a:r>
            <a:r>
              <a:rPr sz="3300" kern="0" spc="70" dirty="0">
                <a:solidFill>
                  <a:srgbClr val="3B6CF2">
                    <a:alpha val="100000"/>
                  </a:srgbClr>
                </a:solidFill>
                <a:latin typeface="KaiTi"/>
                <a:ea typeface="KaiTi"/>
                <a:cs typeface="KaiTi"/>
              </a:rPr>
              <a:t>死</a:t>
            </a:r>
            <a:r>
              <a:rPr sz="3300" kern="0" spc="-10" dirty="0">
                <a:solidFill>
                  <a:srgbClr val="3B6CF2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300" kern="0" spc="300" dirty="0">
                <a:solidFill>
                  <a:srgbClr val="3B6CF2">
                    <a:alpha val="100000"/>
                  </a:srgbClr>
                </a:solidFill>
                <a:latin typeface="KaiTi"/>
                <a:ea typeface="KaiTi"/>
                <a:cs typeface="KaiTi"/>
              </a:rPr>
              <a:t>亡节点(非目标节点而且不可扩展),</a:t>
            </a:r>
            <a:r>
              <a:rPr sz="3300" kern="0" spc="3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搜索方法</a:t>
            </a:r>
            <a:r>
              <a:rPr sz="3300" kern="0" spc="2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才</a:t>
            </a: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3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会返回并扩展浅层次的</a:t>
            </a:r>
            <a:r>
              <a:rPr sz="33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节点。</a:t>
            </a:r>
            <a:endParaRPr lang="KaiTi" altLang="KaiTi" sz="3300" dirty="0"/>
          </a:p>
          <a:p>
            <a:pPr marL="88264" algn="l" rtl="0" eaLnBrk="0">
              <a:lnSpc>
                <a:spcPct val="88000"/>
              </a:lnSpc>
              <a:spcBef>
                <a:spcPts val="2159"/>
              </a:spcBef>
              <a:tabLst/>
            </a:pPr>
            <a:r>
              <a:rPr sz="33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·上述原理对树中的每</a:t>
            </a:r>
            <a:r>
              <a:rPr sz="33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一节点是递归实现的，实现该</a:t>
            </a:r>
            <a:endParaRPr lang="KaiTi" altLang="KaiTi" sz="3300" dirty="0"/>
          </a:p>
          <a:p>
            <a:pPr marL="335915" algn="l" rtl="0" eaLnBrk="0">
              <a:lnSpc>
                <a:spcPts val="4693"/>
              </a:lnSpc>
              <a:tabLst/>
            </a:pPr>
            <a:r>
              <a:rPr sz="33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递归过程的比较简单的一种方法是采用栈。</a:t>
            </a:r>
            <a:endParaRPr lang="KaiTi" altLang="KaiTi" sz="3300" dirty="0"/>
          </a:p>
        </p:txBody>
      </p:sp>
      <p:sp>
        <p:nvSpPr>
          <p:cNvPr id="486" name="textbox 486"/>
          <p:cNvSpPr/>
          <p:nvPr/>
        </p:nvSpPr>
        <p:spPr>
          <a:xfrm>
            <a:off x="863564" y="7784274"/>
            <a:ext cx="812165" cy="2184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2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2024/712</a:t>
            </a:r>
            <a:endParaRPr lang="Times New Roman" altLang="Times New Roman" sz="16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icture 4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pic>
        <p:nvPicPr>
          <p:cNvPr id="490" name="picture 4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77771" y="2139919"/>
            <a:ext cx="4864106" cy="3632200"/>
          </a:xfrm>
          <a:prstGeom prst="rect">
            <a:avLst/>
          </a:prstGeom>
        </p:spPr>
      </p:pic>
      <p:sp>
        <p:nvSpPr>
          <p:cNvPr id="492" name="textbox 492"/>
          <p:cNvSpPr/>
          <p:nvPr/>
        </p:nvSpPr>
        <p:spPr>
          <a:xfrm>
            <a:off x="544944" y="338676"/>
            <a:ext cx="9867900" cy="15182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873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9000"/>
              </a:lnSpc>
              <a:tabLst/>
            </a:pPr>
            <a:r>
              <a:rPr sz="4500" b="1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基于栈实现的</a:t>
            </a:r>
            <a:r>
              <a:rPr sz="45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DFS</a:t>
            </a:r>
            <a:r>
              <a:rPr sz="4500" b="1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流程</a:t>
            </a:r>
            <a:endParaRPr lang="KaiTi" altLang="KaiTi" sz="4500" dirty="0"/>
          </a:p>
          <a:p>
            <a:pPr algn="l" rtl="0" eaLnBrk="0">
              <a:lnSpc>
                <a:spcPct val="18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700" dirty="0"/>
          </a:p>
          <a:p>
            <a:pPr marL="12700" algn="l" rtl="0" eaLnBrk="0">
              <a:lnSpc>
                <a:spcPct val="98000"/>
              </a:lnSpc>
              <a:spcBef>
                <a:spcPts val="2"/>
              </a:spcBef>
              <a:tabLst/>
            </a:pPr>
            <a:r>
              <a:rPr sz="2800" b="1" kern="0" spc="-4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基于栈实现的深度优先搜索算法：</a:t>
            </a:r>
            <a:endParaRPr lang="KaiTi" altLang="KaiTi" sz="2800" dirty="0"/>
          </a:p>
        </p:txBody>
      </p:sp>
      <p:pic>
        <p:nvPicPr>
          <p:cNvPr id="494" name="picture 4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118122" y="2362234"/>
            <a:ext cx="3886195" cy="1542977"/>
          </a:xfrm>
          <a:prstGeom prst="rect">
            <a:avLst/>
          </a:prstGeom>
        </p:spPr>
      </p:pic>
      <p:sp>
        <p:nvSpPr>
          <p:cNvPr id="496" name="textbox 496"/>
          <p:cNvSpPr/>
          <p:nvPr/>
        </p:nvSpPr>
        <p:spPr>
          <a:xfrm>
            <a:off x="5137181" y="5784912"/>
            <a:ext cx="5387975" cy="520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54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2300" kern="0" spc="-20" baseline="905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300" kern="0" spc="-20" baseline="905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=[G</a:t>
            </a:r>
            <a:r>
              <a:rPr sz="2300" kern="0" spc="-20" baseline="9058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1400" kern="0" spc="-2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300" kern="0" spc="-20" baseline="9058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K,C]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</a:t>
            </a:r>
            <a:r>
              <a:rPr sz="2600" kern="0" spc="-30" baseline="-4006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CL</a:t>
            </a:r>
            <a:r>
              <a:rPr sz="2600" b="1" kern="0" spc="-30" baseline="-4006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数据结构，</a:t>
            </a:r>
            <a:r>
              <a:rPr sz="2600" kern="0" spc="-30" baseline="-4006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D,B.A]</a:t>
            </a:r>
            <a:endParaRPr lang="Times New Roman" altLang="Times New Roman" sz="2600" baseline="-4006" dirty="0"/>
          </a:p>
          <a:p>
            <a:pPr marL="12700" algn="l" rtl="0" eaLnBrk="0">
              <a:lnSpc>
                <a:spcPct val="100000"/>
              </a:lnSpc>
              <a:spcBef>
                <a:spcPts val="59"/>
              </a:spcBef>
              <a:tabLst/>
            </a:pP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1600" kern="0" spc="-17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出现在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表的最左端，将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1600" kern="0" spc="-2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移至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</a:t>
            </a:r>
            <a:r>
              <a:rPr sz="16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表，</a:t>
            </a:r>
            <a:r>
              <a:rPr sz="16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找到解。</a:t>
            </a:r>
            <a:endParaRPr lang="SimHei" altLang="SimHei" sz="1600" dirty="0"/>
          </a:p>
        </p:txBody>
      </p:sp>
      <p:sp>
        <p:nvSpPr>
          <p:cNvPr id="498" name="textbox 498"/>
          <p:cNvSpPr/>
          <p:nvPr/>
        </p:nvSpPr>
        <p:spPr>
          <a:xfrm>
            <a:off x="7696218" y="4393281"/>
            <a:ext cx="1670685" cy="13360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51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CLOSED=[A]</a:t>
            </a:r>
            <a:endParaRPr lang="Arial" altLang="Arial" sz="1500" dirty="0"/>
          </a:p>
          <a:p>
            <a:pPr marL="12700" algn="l" rtl="0" eaLnBrk="0">
              <a:lnSpc>
                <a:spcPct val="82000"/>
              </a:lnSpc>
              <a:spcBef>
                <a:spcPts val="724"/>
              </a:spcBef>
              <a:tabLst/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CLOSED=[B.A]</a:t>
            </a:r>
            <a:endParaRPr lang="Arial" altLang="Arial" sz="1500" dirty="0"/>
          </a:p>
          <a:p>
            <a:pPr marL="12700" algn="l" rtl="0" eaLnBrk="0">
              <a:lnSpc>
                <a:spcPct val="78000"/>
              </a:lnSpc>
              <a:spcBef>
                <a:spcPts val="784"/>
              </a:spcBef>
              <a:tabLst/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CLOSED=[D,B.A]</a:t>
            </a:r>
            <a:endParaRPr lang="Arial" altLang="Arial" sz="1500" dirty="0"/>
          </a:p>
          <a:p>
            <a:pPr marL="12700" algn="l" rtl="0" eaLnBrk="0">
              <a:lnSpc>
                <a:spcPct val="123000"/>
              </a:lnSpc>
              <a:spcBef>
                <a:spcPts val="35"/>
              </a:spcBef>
              <a:tabLst/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CLOSED=[I,D,B.A]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CLOSED=[.I.D,B.A]</a:t>
            </a:r>
            <a:endParaRPr lang="Arial" altLang="Arial" sz="1500" dirty="0"/>
          </a:p>
        </p:txBody>
      </p:sp>
      <p:sp>
        <p:nvSpPr>
          <p:cNvPr id="500" name="textbox 500"/>
          <p:cNvSpPr/>
          <p:nvPr/>
        </p:nvSpPr>
        <p:spPr>
          <a:xfrm>
            <a:off x="5137181" y="4363500"/>
            <a:ext cx="1452244" cy="13658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82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4000"/>
              </a:lnSpc>
              <a:tabLst/>
            </a:pP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7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=[.C];</a:t>
            </a:r>
            <a:endParaRPr lang="Arial" altLang="Arial" sz="1700" dirty="0"/>
          </a:p>
          <a:p>
            <a:pPr marL="12700" algn="l" rtl="0" eaLnBrk="0">
              <a:lnSpc>
                <a:spcPct val="78000"/>
              </a:lnSpc>
              <a:spcBef>
                <a:spcPts val="726"/>
              </a:spcBef>
              <a:tabLst/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  =[D,E,C];</a:t>
            </a:r>
            <a:endParaRPr lang="Arial" altLang="Arial" sz="1500" dirty="0"/>
          </a:p>
          <a:p>
            <a:pPr marL="12700" algn="l" rtl="0" eaLnBrk="0">
              <a:lnSpc>
                <a:spcPct val="118000"/>
              </a:lnSpc>
              <a:spcBef>
                <a:spcPts val="14"/>
              </a:spcBef>
              <a:tabLst/>
            </a:pP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=[J,E,C];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500" kern="0" spc="3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=[J,E,C]</a:t>
            </a:r>
            <a:endParaRPr lang="Arial" altLang="Arial" sz="15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800" dirty="0"/>
          </a:p>
          <a:p>
            <a:pPr marL="12700" algn="l" rtl="0" eaLnBrk="0">
              <a:lnSpc>
                <a:spcPct val="82000"/>
              </a:lnSpc>
              <a:spcBef>
                <a:spcPts val="5"/>
              </a:spcBef>
              <a:tabLst/>
            </a:pP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5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=[E,C];</a:t>
            </a:r>
            <a:endParaRPr lang="Arial" altLang="Arial" sz="1500" dirty="0"/>
          </a:p>
        </p:txBody>
      </p:sp>
      <p:sp>
        <p:nvSpPr>
          <p:cNvPr id="502" name="textbox 502"/>
          <p:cNvSpPr/>
          <p:nvPr/>
        </p:nvSpPr>
        <p:spPr>
          <a:xfrm>
            <a:off x="1263604" y="2673370"/>
            <a:ext cx="1950085" cy="1025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1923"/>
              </a:lnSpc>
              <a:tabLst/>
            </a:pPr>
            <a:r>
              <a:rPr sz="1500" kern="0" spc="-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</a:t>
            </a:r>
            <a:r>
              <a:rPr sz="1500" kern="0" spc="-1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500" kern="0" spc="-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</a:t>
            </a:r>
            <a:r>
              <a:rPr sz="1500" kern="0" spc="-27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500" kern="0" spc="-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)</a:t>
            </a:r>
            <a:r>
              <a:rPr sz="1500" kern="0" spc="-2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500" kern="0" spc="-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把</a:t>
            </a:r>
            <a:r>
              <a:rPr sz="1500" kern="0" spc="-60" dirty="0">
                <a:solidFill>
                  <a:srgbClr val="013CE1">
                    <a:alpha val="100000"/>
                  </a:srgbClr>
                </a:solidFill>
                <a:latin typeface="Arial"/>
                <a:ea typeface="Arial"/>
                <a:cs typeface="Arial"/>
              </a:rPr>
              <a:t>S,</a:t>
            </a:r>
            <a:r>
              <a:rPr sz="1500" kern="0" spc="-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放</a:t>
            </a:r>
            <a:r>
              <a:rPr sz="1500" kern="0" spc="-60" dirty="0">
                <a:solidFill>
                  <a:srgbClr val="013CE1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入</a:t>
            </a:r>
            <a:r>
              <a:rPr sz="1500" kern="0" spc="-60" dirty="0">
                <a:solidFill>
                  <a:srgbClr val="013CE1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500" kern="0" spc="-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</a:t>
            </a:r>
            <a:endParaRPr lang="SimHei" altLang="SimHei" sz="1500" dirty="0"/>
          </a:p>
          <a:p>
            <a:pPr algn="l" rtl="0" eaLnBrk="0">
              <a:lnSpc>
                <a:spcPct val="14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300" dirty="0"/>
          </a:p>
          <a:p>
            <a:pPr marL="1130300" indent="-1117600" algn="l" rtl="0" eaLnBrk="0">
              <a:lnSpc>
                <a:spcPct val="87000"/>
              </a:lnSpc>
              <a:spcBef>
                <a:spcPts val="1"/>
              </a:spcBef>
              <a:tabLst/>
            </a:pPr>
            <a:r>
              <a:rPr sz="1500" kern="0" spc="-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(2)</a:t>
            </a:r>
            <a:r>
              <a:rPr sz="1500" kern="0" spc="5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500" kern="0" spc="-50" dirty="0">
                <a:solidFill>
                  <a:srgbClr val="0846D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1500" kern="0" spc="-120" dirty="0">
                <a:solidFill>
                  <a:srgbClr val="0846D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500" b="1" kern="0" spc="-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表为空表</a:t>
            </a:r>
            <a:r>
              <a:rPr sz="15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?</a:t>
            </a:r>
            <a:r>
              <a:rPr sz="15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100" kern="0" spc="-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否</a:t>
            </a:r>
            <a:endParaRPr lang="SimHei" altLang="SimHei" sz="2100" dirty="0"/>
          </a:p>
        </p:txBody>
      </p:sp>
      <p:pic>
        <p:nvPicPr>
          <p:cNvPr id="504" name="picture 5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054603" y="3981483"/>
            <a:ext cx="4883141" cy="292089"/>
          </a:xfrm>
          <a:prstGeom prst="rect">
            <a:avLst/>
          </a:prstGeom>
        </p:spPr>
      </p:pic>
      <p:sp>
        <p:nvSpPr>
          <p:cNvPr id="506" name="textbox 506"/>
          <p:cNvSpPr/>
          <p:nvPr/>
        </p:nvSpPr>
        <p:spPr>
          <a:xfrm>
            <a:off x="866288" y="5101063"/>
            <a:ext cx="3081020" cy="4514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9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1500" b="1" kern="0" spc="-40" dirty="0">
                <a:solidFill>
                  <a:srgbClr val="003BC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扩展</a:t>
            </a:r>
            <a:r>
              <a:rPr sz="1500" b="1" kern="0" spc="-40" dirty="0">
                <a:solidFill>
                  <a:srgbClr val="003BC8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n,</a:t>
            </a:r>
            <a:r>
              <a:rPr sz="1500" kern="0" spc="-350" dirty="0">
                <a:solidFill>
                  <a:srgbClr val="003BC8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b="1" kern="0" spc="-40" dirty="0">
                <a:solidFill>
                  <a:srgbClr val="003BC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把</a:t>
            </a:r>
            <a:r>
              <a:rPr sz="1500" kern="0" spc="-440" dirty="0">
                <a:solidFill>
                  <a:srgbClr val="003BC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500" b="1" kern="0" spc="-40" dirty="0">
                <a:solidFill>
                  <a:srgbClr val="003BC8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</a:t>
            </a:r>
            <a:r>
              <a:rPr sz="1500" b="1" kern="0" spc="-40" dirty="0">
                <a:solidFill>
                  <a:srgbClr val="003BC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的后继节点放入</a:t>
            </a:r>
            <a:r>
              <a:rPr sz="1500" b="1" kern="0" spc="-40" dirty="0">
                <a:solidFill>
                  <a:srgbClr val="003BC8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OPEN</a:t>
            </a:r>
            <a:r>
              <a:rPr sz="1500" kern="0" spc="-40" dirty="0">
                <a:solidFill>
                  <a:srgbClr val="003BC8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5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</a:t>
            </a:r>
            <a:r>
              <a:rPr sz="1500" b="1" kern="0" spc="-40" dirty="0">
                <a:solidFill>
                  <a:srgbClr val="003BC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</a:t>
            </a:r>
            <a:endParaRPr lang="SimHei" altLang="SimHei" sz="1500" dirty="0"/>
          </a:p>
          <a:p>
            <a:pPr marL="425450" algn="l" rtl="0" eaLnBrk="0">
              <a:lnSpc>
                <a:spcPct val="91000"/>
              </a:lnSpc>
              <a:spcBef>
                <a:spcPts val="16"/>
              </a:spcBef>
              <a:tabLst/>
            </a:pPr>
            <a:r>
              <a:rPr sz="1500" b="1" kern="0" spc="-60" dirty="0">
                <a:solidFill>
                  <a:srgbClr val="AB2D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防部</a:t>
            </a:r>
            <a:r>
              <a:rPr sz="1500" b="1" kern="0" spc="-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，提供返回节点</a:t>
            </a:r>
            <a:r>
              <a:rPr sz="1500" b="1" kern="0" spc="-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</a:t>
            </a:r>
            <a:r>
              <a:rPr sz="1500" b="1" kern="0" spc="-7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的指针</a:t>
            </a:r>
            <a:endParaRPr lang="SimHei" altLang="SimHei" sz="1500" dirty="0"/>
          </a:p>
        </p:txBody>
      </p:sp>
      <p:sp>
        <p:nvSpPr>
          <p:cNvPr id="508" name="textbox 508"/>
          <p:cNvSpPr/>
          <p:nvPr/>
        </p:nvSpPr>
        <p:spPr>
          <a:xfrm>
            <a:off x="882598" y="7648535"/>
            <a:ext cx="8966834" cy="205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58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          </a:t>
            </a: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</a:t>
            </a:r>
            <a:r>
              <a:rPr sz="15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  <a:hlinkClick r:id="rId6" tooltip="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57</a:t>
            </a:r>
            <a:endParaRPr lang="Times New Roman" altLang="Times New Roman" sz="1500" baseline="3472" dirty="0"/>
          </a:p>
        </p:txBody>
      </p:sp>
      <p:sp>
        <p:nvSpPr>
          <p:cNvPr id="510" name="textbox 510"/>
          <p:cNvSpPr/>
          <p:nvPr/>
        </p:nvSpPr>
        <p:spPr>
          <a:xfrm>
            <a:off x="450799" y="3674418"/>
            <a:ext cx="3915409" cy="2781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1985"/>
              </a:lnSpc>
              <a:tabLst/>
            </a:pPr>
            <a:r>
              <a:rPr sz="1600" kern="0" spc="-1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(3)</a:t>
            </a:r>
            <a:r>
              <a:rPr sz="1600" b="1" kern="0" spc="-1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把</a:t>
            </a:r>
            <a:r>
              <a:rPr sz="1600" kern="0" spc="-1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600" b="1" kern="0" spc="-120" dirty="0">
                <a:solidFill>
                  <a:srgbClr val="003FF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第三</a:t>
            </a:r>
            <a:r>
              <a:rPr sz="1600" b="1" kern="0" spc="-1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节点从</a:t>
            </a:r>
            <a:r>
              <a:rPr sz="1600" b="1" kern="0" spc="-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</a:t>
            </a:r>
            <a:r>
              <a:rPr sz="1600" b="1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表取出放至</a:t>
            </a:r>
            <a:r>
              <a:rPr sz="1600" b="1" kern="0" spc="-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</a:t>
            </a:r>
            <a:r>
              <a:rPr sz="1600" b="1" kern="0" spc="-8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表</a:t>
            </a:r>
            <a:endParaRPr lang="SimHei" altLang="SimHei" sz="1600" dirty="0"/>
          </a:p>
        </p:txBody>
      </p:sp>
      <p:sp>
        <p:nvSpPr>
          <p:cNvPr id="512" name="textbox 512"/>
          <p:cNvSpPr/>
          <p:nvPr/>
        </p:nvSpPr>
        <p:spPr>
          <a:xfrm>
            <a:off x="5137181" y="4084162"/>
            <a:ext cx="3568065" cy="243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82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4000"/>
              </a:lnSpc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OPEN=[A];     </a:t>
            </a: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</a:t>
            </a: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CLOSED=[]</a:t>
            </a:r>
            <a:endParaRPr lang="Arial" altLang="Arial" sz="1500" dirty="0"/>
          </a:p>
        </p:txBody>
      </p:sp>
      <p:sp>
        <p:nvSpPr>
          <p:cNvPr id="514" name="textbox 514"/>
          <p:cNvSpPr/>
          <p:nvPr/>
        </p:nvSpPr>
        <p:spPr>
          <a:xfrm>
            <a:off x="2019307" y="4329757"/>
            <a:ext cx="855980" cy="8083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713"/>
              </a:lnSpc>
              <a:tabLst/>
            </a:pPr>
            <a:endParaRPr lang="Arial" altLang="Arial" sz="100" dirty="0"/>
          </a:p>
          <a:p>
            <a:pPr marL="374650" algn="l" rtl="0" eaLnBrk="0">
              <a:lnSpc>
                <a:spcPct val="93000"/>
              </a:lnSpc>
              <a:tabLst/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否</a:t>
            </a:r>
            <a:endParaRPr lang="SimHei" altLang="SimHei" sz="2100" dirty="0"/>
          </a:p>
          <a:p>
            <a:pPr marL="12700" algn="l" rtl="0" eaLnBrk="0">
              <a:lnSpc>
                <a:spcPct val="80000"/>
              </a:lnSpc>
              <a:spcBef>
                <a:spcPts val="17"/>
              </a:spcBef>
              <a:tabLst/>
            </a:pPr>
            <a:r>
              <a:rPr sz="1500" b="1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b="1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可扩展?</a:t>
            </a:r>
            <a:endParaRPr lang="SimHei" altLang="SimHei" sz="1500" dirty="0"/>
          </a:p>
          <a:p>
            <a:pPr marL="374650" algn="l" rtl="0" eaLnBrk="0">
              <a:lnSpc>
                <a:spcPct val="93000"/>
              </a:lnSpc>
              <a:spcBef>
                <a:spcPts val="21"/>
              </a:spcBef>
              <a:tabLst/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是</a:t>
            </a:r>
            <a:endParaRPr lang="SimSun" altLang="SimSun" sz="2100" dirty="0"/>
          </a:p>
        </p:txBody>
      </p:sp>
      <p:sp>
        <p:nvSpPr>
          <p:cNvPr id="516" name="textbox 516"/>
          <p:cNvSpPr/>
          <p:nvPr/>
        </p:nvSpPr>
        <p:spPr>
          <a:xfrm>
            <a:off x="4978384" y="2052901"/>
            <a:ext cx="1926589" cy="280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2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700" kern="0" spc="-40" dirty="0">
                <a:solidFill>
                  <a:srgbClr val="0B1CAE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深度优先搜索的示例</a:t>
            </a:r>
            <a:endParaRPr lang="SimHei" altLang="SimHei" sz="1700" dirty="0"/>
          </a:p>
        </p:txBody>
      </p:sp>
      <p:sp>
        <p:nvSpPr>
          <p:cNvPr id="518" name="textbox 518"/>
          <p:cNvSpPr/>
          <p:nvPr/>
        </p:nvSpPr>
        <p:spPr>
          <a:xfrm>
            <a:off x="1181051" y="4152221"/>
            <a:ext cx="1941829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13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(4)</a:t>
            </a:r>
            <a:r>
              <a:rPr sz="1500" kern="0" spc="1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 </a:t>
            </a:r>
            <a:r>
              <a:rPr sz="1500" b="1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为目标节点?</a:t>
            </a:r>
            <a:endParaRPr lang="SimHei" altLang="SimHei" sz="1500" dirty="0"/>
          </a:p>
        </p:txBody>
      </p:sp>
      <p:sp>
        <p:nvSpPr>
          <p:cNvPr id="520" name="textbox 520"/>
          <p:cNvSpPr/>
          <p:nvPr/>
        </p:nvSpPr>
        <p:spPr>
          <a:xfrm>
            <a:off x="666698" y="4473866"/>
            <a:ext cx="822960" cy="281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33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9000"/>
              </a:lnSpc>
              <a:tabLst/>
            </a:pPr>
            <a:r>
              <a:rPr sz="1700" kern="0" spc="-8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否</a:t>
            </a:r>
            <a:r>
              <a:rPr sz="1700" kern="0" spc="-8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</a:t>
            </a:r>
            <a:r>
              <a:rPr sz="1700" kern="0" spc="-8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(5)</a:t>
            </a:r>
            <a:endParaRPr lang="SimHei" altLang="SimHei" sz="1700" dirty="0"/>
          </a:p>
        </p:txBody>
      </p:sp>
      <p:sp>
        <p:nvSpPr>
          <p:cNvPr id="522" name="textbox 522"/>
          <p:cNvSpPr/>
          <p:nvPr/>
        </p:nvSpPr>
        <p:spPr>
          <a:xfrm>
            <a:off x="2162679" y="2196839"/>
            <a:ext cx="531494" cy="332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17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6000"/>
              </a:lnSpc>
              <a:tabLst/>
            </a:pPr>
            <a:r>
              <a:rPr sz="2100" b="1" kern="0" spc="-1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开</a:t>
            </a:r>
            <a:r>
              <a:rPr sz="2100" b="1" kern="0" spc="-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始</a:t>
            </a:r>
            <a:endParaRPr lang="SimHei" altLang="SimHei" sz="2100" dirty="0"/>
          </a:p>
        </p:txBody>
      </p:sp>
      <p:sp>
        <p:nvSpPr>
          <p:cNvPr id="524" name="textbox 524"/>
          <p:cNvSpPr/>
          <p:nvPr/>
        </p:nvSpPr>
        <p:spPr>
          <a:xfrm>
            <a:off x="4232276" y="4120525"/>
            <a:ext cx="463550" cy="2813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79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成功</a:t>
            </a:r>
            <a:endParaRPr lang="SimHei" altLang="SimHei" sz="1700" dirty="0"/>
          </a:p>
        </p:txBody>
      </p:sp>
      <p:sp>
        <p:nvSpPr>
          <p:cNvPr id="526" name="textbox 526"/>
          <p:cNvSpPr/>
          <p:nvPr/>
        </p:nvSpPr>
        <p:spPr>
          <a:xfrm>
            <a:off x="4232276" y="3173733"/>
            <a:ext cx="455930" cy="280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2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700" b="1" kern="0" spc="-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失败</a:t>
            </a:r>
            <a:endParaRPr lang="SimHei" altLang="SimHei" sz="1700" dirty="0"/>
          </a:p>
        </p:txBody>
      </p:sp>
      <p:sp>
        <p:nvSpPr>
          <p:cNvPr id="528" name="textbox 528"/>
          <p:cNvSpPr/>
          <p:nvPr/>
        </p:nvSpPr>
        <p:spPr>
          <a:xfrm>
            <a:off x="3594124" y="3940320"/>
            <a:ext cx="277495" cy="334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18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6000"/>
              </a:lnSpc>
              <a:tabLst/>
            </a:pPr>
            <a:r>
              <a:rPr sz="2100" kern="0" spc="-1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是</a:t>
            </a:r>
            <a:endParaRPr lang="SimSun" altLang="SimSun" sz="2100" dirty="0"/>
          </a:p>
        </p:txBody>
      </p:sp>
      <p:sp>
        <p:nvSpPr>
          <p:cNvPr id="530" name="textbox 530"/>
          <p:cNvSpPr/>
          <p:nvPr/>
        </p:nvSpPr>
        <p:spPr>
          <a:xfrm>
            <a:off x="3543330" y="3056876"/>
            <a:ext cx="234950" cy="2813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79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是</a:t>
            </a:r>
            <a:endParaRPr lang="SimHei" altLang="SimHei" sz="1700" dirty="0"/>
          </a:p>
        </p:txBody>
      </p:sp>
      <p:sp>
        <p:nvSpPr>
          <p:cNvPr id="532" name="textbox 532"/>
          <p:cNvSpPr/>
          <p:nvPr/>
        </p:nvSpPr>
        <p:spPr>
          <a:xfrm>
            <a:off x="469940" y="5217642"/>
            <a:ext cx="270509" cy="243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1714"/>
              </a:lnSpc>
              <a:tabLst/>
            </a:pPr>
            <a:r>
              <a:rPr sz="1400" kern="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(6)</a:t>
            </a:r>
            <a:endParaRPr lang="SimSun" altLang="SimSun" sz="14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box 534"/>
          <p:cNvSpPr/>
          <p:nvPr/>
        </p:nvSpPr>
        <p:spPr>
          <a:xfrm>
            <a:off x="127003" y="388609"/>
            <a:ext cx="10667365" cy="76898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024"/>
              </a:lnSpc>
              <a:tabLst/>
            </a:pPr>
            <a:endParaRPr lang="Arial" altLang="Arial" sz="100" dirty="0"/>
          </a:p>
          <a:p>
            <a:pPr marL="3117850" algn="l" rtl="0" eaLnBrk="0">
              <a:lnSpc>
                <a:spcPct val="98000"/>
              </a:lnSpc>
              <a:tabLst/>
            </a:pPr>
            <a:r>
              <a:rPr sz="36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4.3.3有界深度搜索和迭代加深搜</a:t>
            </a:r>
            <a:r>
              <a:rPr sz="3600" b="1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索</a:t>
            </a:r>
            <a:endParaRPr lang="KaiTi" altLang="KaiTi" sz="3600" dirty="0"/>
          </a:p>
          <a:p>
            <a:pPr algn="l" rtl="0" eaLnBrk="0">
              <a:lnSpc>
                <a:spcPct val="168000"/>
              </a:lnSpc>
              <a:tabLst/>
            </a:pPr>
            <a:endParaRPr lang="Arial" altLang="Arial" sz="1000" dirty="0"/>
          </a:p>
          <a:p>
            <a:pPr marL="304800" algn="l" rtl="0" eaLnBrk="0">
              <a:lnSpc>
                <a:spcPct val="98000"/>
              </a:lnSpc>
              <a:spcBef>
                <a:spcPts val="1081"/>
              </a:spcBef>
              <a:tabLst/>
            </a:pPr>
            <a:r>
              <a:rPr sz="36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有限深度优先搜索的搜索过</a:t>
            </a:r>
            <a:r>
              <a:rPr sz="36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程</a:t>
            </a:r>
            <a:endParaRPr lang="KaiTi" altLang="KaiTi" sz="36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marL="254000" algn="l" rtl="0" eaLnBrk="0">
              <a:lnSpc>
                <a:spcPct val="88000"/>
              </a:lnSpc>
              <a:spcBef>
                <a:spcPts val="814"/>
              </a:spcBef>
              <a:tabLst/>
            </a:pP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(1)把初始节点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₀ 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放入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OPEN</a:t>
            </a:r>
            <a:r>
              <a:rPr sz="2700" kern="0" spc="6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表中，置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的深度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d(SO)=0。</a:t>
            </a:r>
            <a:endParaRPr lang="SimSun" altLang="SimSun" sz="2700" dirty="0"/>
          </a:p>
          <a:p>
            <a:pPr marL="254000" algn="l" rtl="0" eaLnBrk="0">
              <a:lnSpc>
                <a:spcPts val="4549"/>
              </a:lnSpc>
              <a:tabLst/>
            </a:pP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(2)如果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2700" kern="0" spc="-3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表为空，则问题无解，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失败并退出。</a:t>
            </a:r>
            <a:endParaRPr lang="KaiTi" altLang="KaiTi" sz="2700" dirty="0"/>
          </a:p>
          <a:p>
            <a:pPr algn="r" rtl="0" eaLnBrk="0">
              <a:lnSpc>
                <a:spcPct val="99000"/>
              </a:lnSpc>
              <a:spcBef>
                <a:spcPts val="1851"/>
              </a:spcBef>
              <a:tabLst/>
            </a:pP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</a:t>
            </a:r>
            <a:r>
              <a:rPr sz="27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3)把</a:t>
            </a: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OPEN</a:t>
            </a:r>
            <a:r>
              <a:rPr sz="2700" kern="0" spc="7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表中的第一个节点取出放入</a:t>
            </a: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CLOSE</a:t>
            </a:r>
            <a:r>
              <a:rPr sz="2700" kern="0" spc="10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表。按顺序编号</a:t>
            </a:r>
            <a:r>
              <a:rPr sz="2700" b="1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700" dirty="0"/>
          </a:p>
          <a:p>
            <a:pPr marL="254000" algn="l" rtl="0" eaLnBrk="0">
              <a:lnSpc>
                <a:spcPct val="88000"/>
              </a:lnSpc>
              <a:spcBef>
                <a:spcPts val="1490"/>
              </a:spcBef>
              <a:tabLst/>
            </a:pP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(4)考察节点</a:t>
            </a: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是否为目标节点。若是，则求得了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问题的解，成功</a:t>
            </a:r>
            <a:endParaRPr lang="KaiTi" altLang="KaiTi" sz="2700" dirty="0"/>
          </a:p>
          <a:p>
            <a:pPr marL="527050" algn="l" rtl="0" eaLnBrk="0">
              <a:lnSpc>
                <a:spcPts val="4483"/>
              </a:lnSpc>
              <a:tabLst/>
            </a:pPr>
            <a:r>
              <a:rPr sz="26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并退出。</a:t>
            </a:r>
            <a:endParaRPr lang="KaiTi" altLang="KaiTi" sz="2600" dirty="0"/>
          </a:p>
          <a:p>
            <a:pPr marL="254000" algn="l" rtl="0" eaLnBrk="0">
              <a:lnSpc>
                <a:spcPct val="93000"/>
              </a:lnSpc>
              <a:spcBef>
                <a:spcPts val="1806"/>
              </a:spcBef>
              <a:tabLst/>
            </a:pPr>
            <a:r>
              <a:rPr sz="2700" kern="0" spc="-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(5)如果节点</a:t>
            </a:r>
            <a:r>
              <a:rPr sz="2700" kern="0" spc="-4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700" kern="0" spc="-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的深度</a:t>
            </a:r>
            <a:r>
              <a:rPr sz="2700" kern="0" spc="-4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d(n)=dm,</a:t>
            </a:r>
            <a:r>
              <a:rPr sz="2700" kern="0" spc="11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700" kern="0" spc="-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则转第(2)步</a:t>
            </a:r>
            <a:r>
              <a:rPr sz="2700" kern="0" spc="-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7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marL="254000" algn="l" rtl="0" eaLnBrk="0">
              <a:lnSpc>
                <a:spcPct val="97000"/>
              </a:lnSpc>
              <a:spcBef>
                <a:spcPts val="812"/>
              </a:spcBef>
              <a:tabLst/>
            </a:pPr>
            <a:r>
              <a:rPr sz="27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(6)如果节点</a:t>
            </a:r>
            <a:r>
              <a:rPr sz="27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700" kern="0" spc="-3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不可扩展，则转第(2)步。</a:t>
            </a:r>
            <a:endParaRPr lang="KaiTi" altLang="KaiTi" sz="2700" dirty="0"/>
          </a:p>
          <a:p>
            <a:pPr marL="254000" algn="l" rtl="0" eaLnBrk="0">
              <a:lnSpc>
                <a:spcPct val="88000"/>
              </a:lnSpc>
              <a:spcBef>
                <a:spcPts val="1581"/>
              </a:spcBef>
              <a:tabLst/>
            </a:pP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(7)扩展节点</a:t>
            </a: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700" kern="0" spc="-3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将其子节点放入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</a:t>
            </a:r>
            <a:r>
              <a:rPr sz="2700" kern="0" spc="-2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表的首部，并为其配置指</a:t>
            </a:r>
            <a:endParaRPr lang="KaiTi" altLang="KaiTi" sz="2700" dirty="0"/>
          </a:p>
          <a:p>
            <a:pPr marL="551815" algn="l" rtl="0" eaLnBrk="0">
              <a:lnSpc>
                <a:spcPts val="4715"/>
              </a:lnSpc>
              <a:tabLst/>
            </a:pPr>
            <a:r>
              <a:rPr sz="27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向父节点的指针。然后转第(2)步。</a:t>
            </a:r>
            <a:endParaRPr lang="KaiTi" altLang="KaiTi" sz="27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8000"/>
              </a:lnSpc>
              <a:tabLst/>
            </a:pPr>
            <a:endParaRPr lang="Arial" altLang="Arial" sz="1000" dirty="0"/>
          </a:p>
          <a:p>
            <a:pPr marL="9581515" algn="l" rtl="0" eaLnBrk="0">
              <a:lnSpc>
                <a:spcPct val="77000"/>
              </a:lnSpc>
              <a:spcBef>
                <a:spcPts val="310"/>
              </a:spcBef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58</a:t>
            </a:r>
            <a:endParaRPr lang="Times New Roman" altLang="Times New Roman" sz="1000" dirty="0"/>
          </a:p>
          <a:p>
            <a:pPr marL="12700" algn="l" rtl="0" eaLnBrk="0">
              <a:lnSpc>
                <a:spcPct val="79000"/>
              </a:lnSpc>
              <a:spcBef>
                <a:spcPts val="465"/>
              </a:spcBef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box 536"/>
          <p:cNvSpPr/>
          <p:nvPr/>
        </p:nvSpPr>
        <p:spPr>
          <a:xfrm>
            <a:off x="546077" y="296353"/>
            <a:ext cx="9690100" cy="5962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818"/>
              </a:lnSpc>
              <a:tabLst/>
            </a:pPr>
            <a:endParaRPr lang="Arial" altLang="Arial" sz="100" dirty="0"/>
          </a:p>
          <a:p>
            <a:pPr marL="4892040" algn="l" rtl="0" eaLnBrk="0">
              <a:lnSpc>
                <a:spcPct val="97000"/>
              </a:lnSpc>
              <a:tabLst/>
            </a:pPr>
            <a:r>
              <a:rPr sz="50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4.4启发式搜索</a:t>
            </a:r>
            <a:endParaRPr lang="KaiTi" altLang="KaiTi" sz="5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7000"/>
              </a:lnSpc>
              <a:spcBef>
                <a:spcPts val="965"/>
              </a:spcBef>
              <a:tabLst/>
            </a:pPr>
            <a:r>
              <a:rPr sz="32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·前面讨论的各种搜索方法都是按事先规定的路线进</a:t>
            </a:r>
            <a:endParaRPr lang="KaiTi" altLang="KaiTi" sz="3200" dirty="0"/>
          </a:p>
          <a:p>
            <a:pPr marL="297815" algn="l" rtl="0" eaLnBrk="0">
              <a:lnSpc>
                <a:spcPct val="114000"/>
              </a:lnSpc>
              <a:spcBef>
                <a:spcPts val="62"/>
              </a:spcBef>
              <a:tabLst/>
            </a:pPr>
            <a:r>
              <a:rPr sz="3200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行搜索，</a:t>
            </a:r>
            <a:r>
              <a:rPr sz="3200" kern="0" spc="1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没有用到问题</a:t>
            </a:r>
            <a:r>
              <a:rPr sz="3200" kern="0" spc="1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本身的特征信息</a:t>
            </a:r>
            <a:r>
              <a:rPr sz="32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，具有较大</a:t>
            </a:r>
            <a:r>
              <a:rPr sz="32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2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</a:t>
            </a:r>
            <a:r>
              <a:rPr sz="3200" kern="0" spc="1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盲目性</a:t>
            </a:r>
            <a:r>
              <a:rPr sz="32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，产生的无用节点较多，</a:t>
            </a:r>
            <a:r>
              <a:rPr sz="32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搜索空间较大，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2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效率不高。</a:t>
            </a:r>
            <a:endParaRPr lang="KaiTi" altLang="KaiTi" sz="3200" dirty="0"/>
          </a:p>
          <a:p>
            <a:pPr marL="12700" algn="l" rtl="0" eaLnBrk="0">
              <a:lnSpc>
                <a:spcPct val="87000"/>
              </a:lnSpc>
              <a:spcBef>
                <a:spcPts val="2028"/>
              </a:spcBef>
              <a:tabLst/>
            </a:pPr>
            <a:r>
              <a:rPr sz="32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·如果能够利用问题自身的一些特征信息</a:t>
            </a:r>
            <a:r>
              <a:rPr sz="32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来指导搜索</a:t>
            </a:r>
            <a:endParaRPr lang="KaiTi" altLang="KaiTi" sz="3200" dirty="0"/>
          </a:p>
          <a:p>
            <a:pPr marL="297815" algn="l" rtl="0" eaLnBrk="0">
              <a:lnSpc>
                <a:spcPts val="4185"/>
              </a:lnSpc>
              <a:tabLst/>
            </a:pP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过程，则可以缩小搜索范围，提高搜索效率。</a:t>
            </a:r>
            <a:endParaRPr lang="KaiTi" altLang="KaiTi" sz="32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7000"/>
              </a:lnSpc>
              <a:spcBef>
                <a:spcPts val="965"/>
              </a:spcBef>
              <a:tabLst/>
            </a:pPr>
            <a:r>
              <a:rPr sz="32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·像这样利用问题自身特征信</a:t>
            </a:r>
            <a:r>
              <a:rPr sz="32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息来引导搜索过程的方</a:t>
            </a:r>
            <a:endParaRPr lang="KaiTi" altLang="KaiTi" sz="3200" dirty="0"/>
          </a:p>
          <a:p>
            <a:pPr marL="297815" algn="l" rtl="0" eaLnBrk="0">
              <a:lnSpc>
                <a:spcPts val="4287"/>
              </a:lnSpc>
              <a:tabLst/>
            </a:pPr>
            <a:r>
              <a:rPr sz="32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法称为</a:t>
            </a:r>
            <a:r>
              <a:rPr sz="32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启发式方法</a:t>
            </a:r>
            <a:r>
              <a:rPr sz="32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3200" dirty="0"/>
          </a:p>
        </p:txBody>
      </p:sp>
      <p:sp>
        <p:nvSpPr>
          <p:cNvPr id="538" name="textbox 538"/>
          <p:cNvSpPr/>
          <p:nvPr/>
        </p:nvSpPr>
        <p:spPr>
          <a:xfrm>
            <a:off x="876289" y="7642680"/>
            <a:ext cx="742950" cy="2139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1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4"/>
          <p:cNvSpPr/>
          <p:nvPr/>
        </p:nvSpPr>
        <p:spPr>
          <a:xfrm>
            <a:off x="355627" y="1482597"/>
            <a:ext cx="6308725" cy="27565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93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900" kern="0" spc="-17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·命题逻辑的符号包括以下几种：</a:t>
            </a:r>
            <a:endParaRPr lang="KaiTi" altLang="KaiTi" sz="2900" dirty="0"/>
          </a:p>
          <a:p>
            <a:pPr marL="212090" algn="l" rtl="0" eaLnBrk="0">
              <a:lnSpc>
                <a:spcPct val="88000"/>
              </a:lnSpc>
              <a:spcBef>
                <a:spcPts val="897"/>
              </a:spcBef>
              <a:tabLst/>
            </a:pPr>
            <a:r>
              <a:rPr sz="3100" i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(1)命题常元：</a:t>
            </a:r>
            <a:r>
              <a:rPr sz="3100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i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True(T)</a:t>
            </a:r>
            <a:r>
              <a:rPr sz="2900" i="1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100" i="1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2900" i="1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False(F);</a:t>
            </a:r>
            <a:endParaRPr lang="Times New Roman" altLang="Times New Roman" sz="2900" dirty="0"/>
          </a:p>
          <a:p>
            <a:pPr marL="209550" algn="l" rtl="0" eaLnBrk="0">
              <a:lnSpc>
                <a:spcPct val="93000"/>
              </a:lnSpc>
              <a:spcBef>
                <a:spcPts val="1368"/>
              </a:spcBef>
              <a:tabLst/>
            </a:pPr>
            <a:r>
              <a:rPr sz="29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(2)命题符号：</a:t>
            </a:r>
            <a:r>
              <a:rPr sz="29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</a:t>
            </a:r>
            <a:r>
              <a:rPr sz="2900" kern="0" spc="-4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Q</a:t>
            </a:r>
            <a:r>
              <a:rPr sz="2900" kern="0" spc="-4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</a:t>
            </a:r>
            <a:r>
              <a:rPr sz="2900" kern="0" spc="-4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sz="2900" kern="0" spc="2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等；</a:t>
            </a:r>
            <a:endParaRPr lang="KaiTi" altLang="KaiTi" sz="2900" dirty="0"/>
          </a:p>
          <a:p>
            <a:pPr algn="r" rtl="0" eaLnBrk="0">
              <a:lnSpc>
                <a:spcPts val="3967"/>
              </a:lnSpc>
              <a:spcBef>
                <a:spcPts val="517"/>
              </a:spcBef>
              <a:tabLst/>
            </a:pP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</a:t>
            </a:r>
            <a:r>
              <a:rPr sz="2900" kern="0" spc="-4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3</a:t>
            </a:r>
            <a:r>
              <a:rPr sz="2900" kern="0" spc="-5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)</a:t>
            </a:r>
            <a:r>
              <a:rPr sz="2900" kern="0" spc="-5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联</a:t>
            </a:r>
            <a:r>
              <a:rPr sz="2900" kern="0" spc="-4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结</a:t>
            </a:r>
            <a:r>
              <a:rPr sz="2900" kern="0" spc="-4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词</a:t>
            </a:r>
            <a:r>
              <a:rPr sz="2900" kern="0" spc="-5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</a:t>
            </a:r>
            <a:r>
              <a:rPr sz="2900" kern="0" spc="-4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①</a:t>
            </a:r>
            <a:r>
              <a:rPr sz="2900" kern="0" spc="-5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-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;</a:t>
            </a:r>
            <a:r>
              <a:rPr sz="2900" kern="0" spc="-4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②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A: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③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√</a:t>
            </a:r>
            <a:r>
              <a:rPr sz="2900" kern="0" spc="-4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④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→</a:t>
            </a:r>
            <a:r>
              <a:rPr sz="2900" kern="0" spc="-5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9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;</a:t>
            </a:r>
            <a:endParaRPr lang="Times New Roman" altLang="Times New Roman" sz="29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100" dirty="0"/>
          </a:p>
          <a:p>
            <a:pPr algn="l" rtl="0" eaLnBrk="0">
              <a:lnSpc>
                <a:spcPct val="7714"/>
              </a:lnSpc>
              <a:tabLst/>
            </a:pPr>
            <a:endParaRPr lang="Arial" altLang="Arial" sz="100" dirty="0"/>
          </a:p>
          <a:p>
            <a:pPr marL="209550" algn="l" rtl="0" eaLnBrk="0">
              <a:lnSpc>
                <a:spcPct val="99000"/>
              </a:lnSpc>
              <a:tabLst/>
            </a:pP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(4)括号：()。</a:t>
            </a:r>
            <a:endParaRPr lang="KaiTi" altLang="KaiTi" sz="2900" dirty="0"/>
          </a:p>
        </p:txBody>
      </p:sp>
      <p:sp>
        <p:nvSpPr>
          <p:cNvPr id="46" name="textbox 46"/>
          <p:cNvSpPr/>
          <p:nvPr/>
        </p:nvSpPr>
        <p:spPr>
          <a:xfrm>
            <a:off x="292109" y="4623158"/>
            <a:ext cx="10340340" cy="11004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293"/>
              </a:lnSpc>
              <a:tabLst/>
            </a:pPr>
            <a:endParaRPr lang="Arial" altLang="Arial" sz="100" dirty="0"/>
          </a:p>
          <a:p>
            <a:pPr marL="37465" algn="l" rtl="0" eaLnBrk="0">
              <a:lnSpc>
                <a:spcPct val="97000"/>
              </a:lnSpc>
              <a:tabLst/>
            </a:pPr>
            <a:r>
              <a:rPr sz="2900" kern="0" spc="2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命题逻辑主要使用这5个联结词来表示逻辑关系，通过这些</a:t>
            </a:r>
            <a:endParaRPr lang="KaiTi" altLang="KaiTi" sz="29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400" dirty="0"/>
          </a:p>
          <a:p>
            <a:pPr algn="l" rtl="0" eaLnBrk="0">
              <a:lnSpc>
                <a:spcPct val="939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2900" kern="0" spc="16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联结词，可以由简单的命题构</a:t>
            </a:r>
            <a:r>
              <a:rPr sz="2900" kern="0" spc="15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成复杂的复合命题。</a:t>
            </a:r>
            <a:endParaRPr lang="KaiTi" altLang="KaiTi" sz="2900" dirty="0"/>
          </a:p>
        </p:txBody>
      </p:sp>
      <p:sp>
        <p:nvSpPr>
          <p:cNvPr id="48" name="textbox 48"/>
          <p:cNvSpPr/>
          <p:nvPr/>
        </p:nvSpPr>
        <p:spPr>
          <a:xfrm>
            <a:off x="146037" y="7673682"/>
            <a:ext cx="9716134" cy="292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4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          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                                            </a:t>
            </a:r>
            <a:r>
              <a:rPr sz="1500" kern="0" spc="-10" baseline="52088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</a:t>
            </a:r>
            <a:endParaRPr lang="SimSun" altLang="SimSun" sz="1500" baseline="52088" dirty="0"/>
          </a:p>
        </p:txBody>
      </p:sp>
      <p:sp>
        <p:nvSpPr>
          <p:cNvPr id="50" name="textbox 50"/>
          <p:cNvSpPr/>
          <p:nvPr/>
        </p:nvSpPr>
        <p:spPr>
          <a:xfrm>
            <a:off x="965151" y="605511"/>
            <a:ext cx="2272029" cy="6553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18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8000"/>
              </a:lnSpc>
              <a:tabLst/>
            </a:pPr>
            <a:r>
              <a:rPr sz="4200" kern="0" spc="-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2.2</a:t>
            </a:r>
            <a:r>
              <a:rPr sz="42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.1命</a:t>
            </a:r>
            <a:r>
              <a:rPr sz="42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题</a:t>
            </a:r>
            <a:endParaRPr lang="KaiTi" altLang="KaiTi" sz="4200" dirty="0"/>
          </a:p>
        </p:txBody>
      </p:sp>
      <p:sp>
        <p:nvSpPr>
          <p:cNvPr id="52" name="textbox 52"/>
          <p:cNvSpPr/>
          <p:nvPr/>
        </p:nvSpPr>
        <p:spPr>
          <a:xfrm>
            <a:off x="8223296" y="3165639"/>
            <a:ext cx="385445" cy="4629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38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⑤</a:t>
            </a:r>
            <a:endParaRPr lang="KaiTi" altLang="KaiTi" sz="2900" dirty="0"/>
          </a:p>
        </p:txBody>
      </p:sp>
      <p:sp>
        <p:nvSpPr>
          <p:cNvPr id="54" name="rect"/>
          <p:cNvSpPr/>
          <p:nvPr/>
        </p:nvSpPr>
        <p:spPr>
          <a:xfrm>
            <a:off x="8807452" y="3470406"/>
            <a:ext cx="717527" cy="889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" name="textbox 56"/>
          <p:cNvSpPr/>
          <p:nvPr/>
        </p:nvSpPr>
        <p:spPr>
          <a:xfrm>
            <a:off x="9753629" y="3435887"/>
            <a:ext cx="74930" cy="125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47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endParaRPr lang="SimSun" altLang="SimSun" sz="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ect"/>
          <p:cNvSpPr/>
          <p:nvPr/>
        </p:nvSpPr>
        <p:spPr>
          <a:xfrm>
            <a:off x="6159552" y="355618"/>
            <a:ext cx="4152888" cy="1866907"/>
          </a:xfrm>
          <a:prstGeom prst="rect">
            <a:avLst/>
          </a:prstGeom>
          <a:solidFill>
            <a:srgbClr val="E0EED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2" name="textbox 542"/>
          <p:cNvSpPr/>
          <p:nvPr/>
        </p:nvSpPr>
        <p:spPr>
          <a:xfrm>
            <a:off x="133312" y="339503"/>
            <a:ext cx="10186034" cy="77444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847214" algn="l" rtl="0" eaLnBrk="0">
              <a:lnSpc>
                <a:spcPts val="4697"/>
              </a:lnSpc>
              <a:tabLst/>
            </a:pPr>
            <a:r>
              <a:rPr sz="5300" b="1" kern="0" spc="-30" baseline="18048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启发式搜索</a:t>
            </a:r>
            <a:r>
              <a:rPr sz="3400" kern="0" spc="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     </a:t>
            </a:r>
            <a:r>
              <a:rPr sz="5300" b="1" kern="0" spc="-30" baseline="-4555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其主要功能</a:t>
            </a:r>
            <a:r>
              <a:rPr sz="5300" b="1" kern="0" spc="-40" baseline="-4555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：用来</a:t>
            </a:r>
            <a:endParaRPr lang="KaiTi" altLang="KaiTi" sz="5300" baseline="-4555" dirty="0"/>
          </a:p>
          <a:p>
            <a:pPr marL="6235065" algn="l" rtl="0" eaLnBrk="0">
              <a:lnSpc>
                <a:spcPct val="92000"/>
              </a:lnSpc>
              <a:spcBef>
                <a:spcPts val="39"/>
              </a:spcBef>
              <a:tabLst/>
            </a:pPr>
            <a:r>
              <a:rPr sz="3400" b="1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评估节点重要性</a:t>
            </a:r>
            <a:r>
              <a:rPr sz="3400" b="1" kern="0" spc="-9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3400" dirty="0"/>
          </a:p>
          <a:p>
            <a:pPr marL="516255" algn="l" rtl="0" eaLnBrk="0">
              <a:lnSpc>
                <a:spcPct val="97000"/>
              </a:lnSpc>
              <a:spcBef>
                <a:spcPts val="21"/>
              </a:spcBef>
              <a:tabLst/>
            </a:pPr>
            <a:r>
              <a:rPr sz="4500" b="1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评估函数</a:t>
            </a:r>
            <a:endParaRPr lang="KaiTi" altLang="KaiTi" sz="4500" dirty="0"/>
          </a:p>
          <a:p>
            <a:pPr algn="l" rtl="0" eaLnBrk="0">
              <a:lnSpc>
                <a:spcPct val="181000"/>
              </a:lnSpc>
              <a:tabLst/>
            </a:pPr>
            <a:endParaRPr lang="Arial" altLang="Arial" sz="1000" dirty="0"/>
          </a:p>
          <a:p>
            <a:pPr marL="273050" algn="l" rtl="0" eaLnBrk="0">
              <a:lnSpc>
                <a:spcPct val="91000"/>
              </a:lnSpc>
              <a:spcBef>
                <a:spcPts val="850"/>
              </a:spcBef>
              <a:tabLst/>
            </a:pPr>
            <a:r>
              <a:rPr sz="2800" kern="0" spc="16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·评估函数</a:t>
            </a:r>
            <a:r>
              <a:rPr sz="2800" kern="0" spc="16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f(x)</a:t>
            </a:r>
            <a:r>
              <a:rPr sz="2800" kern="0" spc="16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</a:t>
            </a:r>
            <a:r>
              <a:rPr sz="2800" kern="0" spc="1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义为</a:t>
            </a:r>
            <a:r>
              <a:rPr sz="2800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从初始节点</a:t>
            </a:r>
            <a:r>
              <a:rPr sz="2800" kern="0" spc="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S₀</a:t>
            </a:r>
            <a:r>
              <a:rPr sz="2800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出发，约束地</a:t>
            </a:r>
            <a:r>
              <a:rPr sz="2800" kern="0" spc="1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经过节点</a:t>
            </a:r>
            <a:r>
              <a:rPr sz="2800" kern="0" spc="15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endParaRPr lang="Times New Roman" altLang="Times New Roman" sz="2800" dirty="0"/>
          </a:p>
          <a:p>
            <a:pPr marL="539750" algn="l" rtl="0" eaLnBrk="0">
              <a:lnSpc>
                <a:spcPts val="4894"/>
              </a:lnSpc>
              <a:tabLst/>
            </a:pPr>
            <a:r>
              <a:rPr sz="28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到达目标节点</a:t>
            </a:r>
            <a:r>
              <a:rPr sz="2800" kern="0" spc="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Sg</a:t>
            </a:r>
            <a:r>
              <a:rPr sz="28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的所有路径中最小路径代价的估计值。</a:t>
            </a:r>
            <a:endParaRPr lang="KaiTi" altLang="KaiTi" sz="2800" dirty="0"/>
          </a:p>
          <a:p>
            <a:pPr algn="l" rtl="0" eaLnBrk="0">
              <a:lnSpc>
                <a:spcPct val="146000"/>
              </a:lnSpc>
              <a:tabLst/>
            </a:pPr>
            <a:endParaRPr lang="Arial" altLang="Arial" sz="1000" dirty="0"/>
          </a:p>
          <a:p>
            <a:pPr marL="278765" algn="l" rtl="0" eaLnBrk="0">
              <a:lnSpc>
                <a:spcPct val="98000"/>
              </a:lnSpc>
              <a:spcBef>
                <a:spcPts val="851"/>
              </a:spcBef>
              <a:tabLst/>
            </a:pPr>
            <a:r>
              <a:rPr sz="28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·评估函数的一般形式为：</a:t>
            </a:r>
            <a:endParaRPr lang="KaiTi" altLang="KaiTi" sz="28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marL="1587500" algn="l" rtl="0" eaLnBrk="0">
              <a:lnSpc>
                <a:spcPct val="80000"/>
              </a:lnSpc>
              <a:spcBef>
                <a:spcPts val="842"/>
              </a:spcBef>
              <a:tabLst/>
            </a:pPr>
            <a:r>
              <a:rPr sz="28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f(x)=g(x)+h(x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Times New Roman" altLang="Times New Roman" sz="2800" dirty="0"/>
          </a:p>
          <a:p>
            <a:pPr algn="l" rtl="0" eaLnBrk="0">
              <a:lnSpc>
                <a:spcPct val="169000"/>
              </a:lnSpc>
              <a:tabLst/>
            </a:pPr>
            <a:endParaRPr lang="Arial" altLang="Arial" sz="1000" dirty="0"/>
          </a:p>
          <a:p>
            <a:pPr marL="241300" algn="l" rtl="0" eaLnBrk="0">
              <a:lnSpc>
                <a:spcPct val="93000"/>
              </a:lnSpc>
              <a:spcBef>
                <a:spcPts val="848"/>
              </a:spcBef>
              <a:tabLst/>
            </a:pP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其中：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g(x)——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从初始节点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S₀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到节点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</a:t>
            </a:r>
            <a:r>
              <a:rPr sz="2800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实际代价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；</a:t>
            </a:r>
            <a:endParaRPr lang="KaiTi" altLang="KaiTi" sz="28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marL="539750" indent="716915" algn="l" rtl="0" eaLnBrk="0">
              <a:lnSpc>
                <a:spcPct val="118000"/>
              </a:lnSpc>
              <a:spcBef>
                <a:spcPts val="842"/>
              </a:spcBef>
              <a:tabLst/>
            </a:pPr>
            <a:r>
              <a:rPr sz="2800" kern="0" spc="60" dirty="0">
                <a:solidFill>
                  <a:srgbClr val="C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h(x)</a:t>
            </a:r>
            <a:r>
              <a:rPr sz="28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——从</a:t>
            </a:r>
            <a:r>
              <a:rPr sz="28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8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到目标节点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Sg</a:t>
            </a:r>
            <a:r>
              <a:rPr sz="28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的最优路径的</a:t>
            </a:r>
            <a:r>
              <a:rPr sz="2800" kern="0" spc="6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评估代价</a:t>
            </a:r>
            <a:r>
              <a:rPr sz="28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，它体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8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现了问题的启发式信息，其形式要根据问题的特性</a:t>
            </a:r>
            <a:r>
              <a:rPr sz="28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确定，</a:t>
            </a:r>
            <a:r>
              <a:rPr sz="28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h(x)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称为</a:t>
            </a:r>
            <a:r>
              <a:rPr sz="2800" kern="0" spc="-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启发式函数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800" dirty="0"/>
          </a:p>
          <a:p>
            <a:pPr algn="l" rtl="0" eaLnBrk="0">
              <a:lnSpc>
                <a:spcPct val="17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1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80000"/>
              </a:lnSpc>
              <a:spcBef>
                <a:spcPts val="1"/>
              </a:spcBef>
              <a:tabLst/>
            </a:pPr>
            <a:r>
              <a:rPr sz="2400" kern="0" spc="10" baseline="-6511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                            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</a:t>
            </a:r>
            <a:endParaRPr lang="Times New Roman" altLang="Times New Roman" sz="1500" dirty="0"/>
          </a:p>
        </p:txBody>
      </p:sp>
      <p:sp>
        <p:nvSpPr>
          <p:cNvPr id="544" name="textbox 544"/>
          <p:cNvSpPr/>
          <p:nvPr/>
        </p:nvSpPr>
        <p:spPr>
          <a:xfrm>
            <a:off x="9706859" y="7683852"/>
            <a:ext cx="147320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60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box 546"/>
          <p:cNvSpPr/>
          <p:nvPr/>
        </p:nvSpPr>
        <p:spPr>
          <a:xfrm>
            <a:off x="679424" y="1282410"/>
            <a:ext cx="9334500" cy="3472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704"/>
              </a:lnSpc>
              <a:tabLst/>
            </a:pPr>
            <a:endParaRPr lang="Arial" altLang="Arial" sz="100" dirty="0"/>
          </a:p>
          <a:p>
            <a:pPr marL="527050" algn="l" rtl="0" eaLnBrk="0">
              <a:lnSpc>
                <a:spcPct val="95000"/>
              </a:lnSpc>
              <a:tabLst/>
            </a:pPr>
            <a:r>
              <a:rPr sz="37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4.4.3实现启发式搜索</a:t>
            </a:r>
            <a:r>
              <a:rPr sz="37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的关键因素和A*算法</a:t>
            </a:r>
            <a:endParaRPr lang="SimSun" altLang="SimSun" sz="37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1061"/>
              </a:spcBef>
              <a:tabLst/>
            </a:pPr>
            <a:r>
              <a:rPr sz="3500" kern="0" spc="-2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·实现启发式搜索应考虑的</a:t>
            </a:r>
            <a:r>
              <a:rPr sz="3500" kern="0" spc="-26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关</a:t>
            </a:r>
            <a:r>
              <a:rPr sz="3500" kern="0" spc="-77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500" kern="0" spc="-26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键</a:t>
            </a:r>
            <a:r>
              <a:rPr sz="3500" kern="0" spc="-51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500" kern="0" spc="-26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因</a:t>
            </a:r>
            <a:r>
              <a:rPr sz="3500" kern="0" spc="-75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500" kern="0" spc="-26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素</a:t>
            </a:r>
            <a:r>
              <a:rPr sz="3500" kern="0" spc="-2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：</a:t>
            </a:r>
            <a:endParaRPr lang="SimSun" altLang="SimSun" sz="3500" dirty="0"/>
          </a:p>
          <a:p>
            <a:pPr algn="r" rtl="0" eaLnBrk="0">
              <a:lnSpc>
                <a:spcPct val="84000"/>
              </a:lnSpc>
              <a:spcBef>
                <a:spcPts val="1781"/>
              </a:spcBef>
              <a:tabLst/>
            </a:pPr>
            <a:r>
              <a:rPr sz="3500" kern="0" spc="-1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(1)搜索算法的可采纳性(Admiss</a:t>
            </a:r>
            <a:r>
              <a:rPr sz="3500" kern="0" spc="-2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ibility);</a:t>
            </a:r>
            <a:endParaRPr lang="SimSun" altLang="SimSun" sz="3500" dirty="0"/>
          </a:p>
          <a:p>
            <a:pPr marL="590550" algn="l" rtl="0" eaLnBrk="0">
              <a:lnSpc>
                <a:spcPts val="5931"/>
              </a:lnSpc>
              <a:tabLst/>
            </a:pPr>
            <a:r>
              <a:rPr sz="3500" kern="0" spc="26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&gt;(2)启发式函数h(n)的强弱及其</a:t>
            </a:r>
            <a:r>
              <a:rPr sz="3500" kern="0" spc="25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影响。</a:t>
            </a:r>
            <a:endParaRPr lang="SimSun" altLang="SimSun" sz="3500" dirty="0"/>
          </a:p>
        </p:txBody>
      </p:sp>
      <p:sp>
        <p:nvSpPr>
          <p:cNvPr id="548" name="textbox 548"/>
          <p:cNvSpPr/>
          <p:nvPr/>
        </p:nvSpPr>
        <p:spPr>
          <a:xfrm>
            <a:off x="876289" y="7636262"/>
            <a:ext cx="967105" cy="272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71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21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box 550"/>
          <p:cNvSpPr/>
          <p:nvPr/>
        </p:nvSpPr>
        <p:spPr>
          <a:xfrm>
            <a:off x="977876" y="1367663"/>
            <a:ext cx="9525000" cy="33585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5171"/>
              </a:lnSpc>
              <a:tabLst/>
            </a:pPr>
            <a:endParaRPr lang="Arial" altLang="Arial" sz="100" dirty="0"/>
          </a:p>
          <a:p>
            <a:pPr marL="425450" algn="l" rtl="0" eaLnBrk="0">
              <a:lnSpc>
                <a:spcPct val="92000"/>
              </a:lnSpc>
              <a:tabLst/>
            </a:pPr>
            <a:r>
              <a:rPr sz="3800" kern="0" spc="-12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1.搜索算法的可采纳性</a:t>
            </a:r>
            <a:r>
              <a:rPr sz="3800" kern="0" spc="-1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(Ad</a:t>
            </a:r>
            <a:r>
              <a:rPr sz="3800" kern="0" spc="-1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missibility)</a:t>
            </a:r>
            <a:endParaRPr lang="Times New Roman" altLang="Times New Roman" sz="3800" dirty="0"/>
          </a:p>
          <a:p>
            <a:pPr algn="l" rtl="0" eaLnBrk="0">
              <a:lnSpc>
                <a:spcPct val="180000"/>
              </a:lnSpc>
              <a:tabLst/>
            </a:pPr>
            <a:endParaRPr lang="Arial" altLang="Arial" sz="1000" dirty="0"/>
          </a:p>
          <a:p>
            <a:pPr marL="19050" algn="l" rtl="0" eaLnBrk="0">
              <a:lnSpc>
                <a:spcPct val="88000"/>
              </a:lnSpc>
              <a:spcBef>
                <a:spcPts val="815"/>
              </a:spcBef>
              <a:tabLst/>
            </a:pP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·在存在从初始状态节点到目标状态节点解答路径的情况下，</a:t>
            </a:r>
            <a:endParaRPr lang="KaiTi" altLang="KaiTi" sz="2700" dirty="0"/>
          </a:p>
          <a:p>
            <a:pPr marL="297815" algn="l" rtl="0" eaLnBrk="0">
              <a:lnSpc>
                <a:spcPts val="5050"/>
              </a:lnSpc>
              <a:tabLst/>
            </a:pP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若一个搜索算法总能找到最短(代价最小)的解答路径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endParaRPr lang="KaiTi" altLang="KaiTi" sz="27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1000" dirty="0"/>
          </a:p>
          <a:p>
            <a:pPr marL="297815" algn="l" rtl="0" eaLnBrk="0">
              <a:lnSpc>
                <a:spcPct val="97000"/>
              </a:lnSpc>
              <a:spcBef>
                <a:spcPts val="814"/>
              </a:spcBef>
              <a:tabLst/>
            </a:pP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则称该状态空间中的搜索算法具有可采纳性，也叫最优性。</a:t>
            </a:r>
            <a:endParaRPr lang="KaiTi" altLang="KaiTi" sz="2700" dirty="0"/>
          </a:p>
          <a:p>
            <a:pPr algn="l" rtl="0" eaLnBrk="0">
              <a:lnSpc>
                <a:spcPct val="12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700" dirty="0"/>
          </a:p>
          <a:p>
            <a:pPr algn="l" rtl="0" eaLnBrk="0">
              <a:lnSpc>
                <a:spcPct val="632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·如宽度优先的搜索算法是可采纳的，只是其搜索效率不高。</a:t>
            </a:r>
            <a:endParaRPr lang="KaiTi" altLang="KaiTi" sz="2900" dirty="0"/>
          </a:p>
        </p:txBody>
      </p:sp>
      <p:sp>
        <p:nvSpPr>
          <p:cNvPr id="552" name="textbox 552"/>
          <p:cNvSpPr/>
          <p:nvPr/>
        </p:nvSpPr>
        <p:spPr>
          <a:xfrm>
            <a:off x="876289" y="7622000"/>
            <a:ext cx="878205" cy="277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7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7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box 554"/>
          <p:cNvSpPr/>
          <p:nvPr/>
        </p:nvSpPr>
        <p:spPr>
          <a:xfrm>
            <a:off x="260349" y="725174"/>
            <a:ext cx="9274175" cy="4965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9"/>
              </a:lnSpc>
              <a:tabLst/>
            </a:pPr>
            <a:endParaRPr lang="Arial" altLang="Arial" sz="100" dirty="0"/>
          </a:p>
          <a:p>
            <a:pPr marL="406400" algn="l" rtl="0" eaLnBrk="0">
              <a:lnSpc>
                <a:spcPct val="99000"/>
              </a:lnSpc>
              <a:tabLst/>
            </a:pPr>
            <a:r>
              <a:rPr sz="3800" kern="0" spc="-27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2.启发式函数h(n)的强弱及其影</a:t>
            </a:r>
            <a:r>
              <a:rPr sz="3800" kern="0" spc="-28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响。</a:t>
            </a:r>
            <a:endParaRPr lang="SimSun" altLang="SimSun" sz="3800" dirty="0"/>
          </a:p>
          <a:p>
            <a:pPr algn="l" rtl="0" eaLnBrk="0">
              <a:lnSpc>
                <a:spcPct val="167000"/>
              </a:lnSpc>
              <a:tabLst/>
            </a:pPr>
            <a:endParaRPr lang="Arial" altLang="Arial" sz="1000" dirty="0"/>
          </a:p>
          <a:p>
            <a:pPr marL="25400" algn="l" rtl="0" eaLnBrk="0">
              <a:lnSpc>
                <a:spcPts val="3178"/>
              </a:lnSpc>
              <a:spcBef>
                <a:spcPts val="792"/>
              </a:spcBef>
              <a:tabLst/>
            </a:pPr>
            <a:r>
              <a:rPr sz="2600" kern="0" spc="-11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·定义</a:t>
            </a:r>
            <a:r>
              <a:rPr sz="2600" kern="0" spc="-110" dirty="0">
                <a:solidFill>
                  <a:srgbClr val="E5351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f*(n)=g*(n)+h*(n)</a:t>
            </a:r>
            <a:endParaRPr lang="SimSun" altLang="SimSun" sz="2600" dirty="0"/>
          </a:p>
          <a:p>
            <a:pPr algn="l" rtl="0" eaLnBrk="0">
              <a:lnSpc>
                <a:spcPct val="15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3500"/>
              </a:lnSpc>
              <a:spcBef>
                <a:spcPts val="846"/>
              </a:spcBef>
              <a:tabLst/>
            </a:pPr>
            <a:r>
              <a:rPr sz="2800" kern="0" spc="-1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·评价函数</a:t>
            </a:r>
            <a:r>
              <a:rPr sz="2800" kern="0" spc="-18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f</a:t>
            </a:r>
            <a:r>
              <a:rPr sz="2800" kern="0" spc="-1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与</a:t>
            </a:r>
            <a:r>
              <a:rPr sz="2800" kern="0" spc="-18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f*</a:t>
            </a:r>
            <a:r>
              <a:rPr sz="2800" kern="0" spc="-1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的比较</a:t>
            </a:r>
            <a:endParaRPr lang="KaiTi" altLang="KaiTi" sz="28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marL="539750" algn="l" rtl="0" eaLnBrk="0">
              <a:lnSpc>
                <a:spcPct val="93000"/>
              </a:lnSpc>
              <a:spcBef>
                <a:spcPts val="901"/>
              </a:spcBef>
              <a:tabLst/>
            </a:pPr>
            <a:r>
              <a:rPr sz="30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·f(n)</a:t>
            </a:r>
            <a:r>
              <a:rPr sz="3000" kern="0" spc="-4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30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g(n)</a:t>
            </a:r>
            <a:r>
              <a:rPr sz="3000" kern="0" spc="-4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kern="0" spc="-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h(n)</a:t>
            </a: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分别是</a:t>
            </a: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f*(n)</a:t>
            </a:r>
            <a:r>
              <a:rPr sz="3000" kern="0" spc="-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endParaRPr lang="SimSun" altLang="SimSun" sz="3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882014" algn="l" rtl="0" eaLnBrk="0">
              <a:lnSpc>
                <a:spcPct val="93000"/>
              </a:lnSpc>
              <a:spcBef>
                <a:spcPts val="905"/>
              </a:spcBef>
              <a:tabLst/>
            </a:pP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g*(n)</a:t>
            </a: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h*(n)</a:t>
            </a: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的近似值(估计值)</a:t>
            </a:r>
            <a:endParaRPr lang="KaiTi" altLang="KaiTi" sz="3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marL="545465" algn="l" rtl="0" eaLnBrk="0">
              <a:lnSpc>
                <a:spcPct val="94000"/>
              </a:lnSpc>
              <a:spcBef>
                <a:spcPts val="879"/>
              </a:spcBef>
              <a:tabLst/>
            </a:pPr>
            <a:r>
              <a:rPr sz="29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·可以用</a:t>
            </a:r>
            <a:r>
              <a:rPr sz="2900" kern="0" spc="-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h(n)</a:t>
            </a:r>
            <a:r>
              <a:rPr sz="29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接近</a:t>
            </a:r>
            <a:r>
              <a:rPr sz="2900" kern="0" spc="-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h*(n)</a:t>
            </a:r>
            <a:r>
              <a:rPr sz="29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的程度去衡</a:t>
            </a:r>
            <a:r>
              <a:rPr sz="2900" kern="0" spc="-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量启发式函数的强弱。</a:t>
            </a:r>
            <a:endParaRPr lang="KaiTi" altLang="KaiTi" sz="2900" dirty="0"/>
          </a:p>
          <a:p>
            <a:pPr marL="552450" algn="l" rtl="0" eaLnBrk="0">
              <a:lnSpc>
                <a:spcPts val="5650"/>
              </a:lnSpc>
              <a:tabLst/>
            </a:pPr>
            <a:r>
              <a:rPr sz="3000" kern="0" spc="-1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·h(n)</a:t>
            </a:r>
            <a:r>
              <a:rPr sz="3000" kern="0" spc="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kern="0" spc="-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尽可能靠近</a:t>
            </a:r>
            <a:r>
              <a:rPr sz="3000" kern="0" spc="-1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h*(n)——A*</a:t>
            </a:r>
            <a:r>
              <a:rPr sz="3000" kern="0" spc="-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算法的</a:t>
            </a:r>
            <a:r>
              <a:rPr sz="30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关键。</a:t>
            </a:r>
            <a:endParaRPr lang="KaiTi" altLang="KaiTi" sz="3000" dirty="0"/>
          </a:p>
        </p:txBody>
      </p:sp>
      <p:sp>
        <p:nvSpPr>
          <p:cNvPr id="556" name="textbox 556"/>
          <p:cNvSpPr/>
          <p:nvPr/>
        </p:nvSpPr>
        <p:spPr>
          <a:xfrm>
            <a:off x="876289" y="7622000"/>
            <a:ext cx="878205" cy="277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7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7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icture 5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36648" y="1797062"/>
            <a:ext cx="8807405" cy="5314967"/>
          </a:xfrm>
          <a:prstGeom prst="rect">
            <a:avLst/>
          </a:prstGeom>
        </p:spPr>
      </p:pic>
      <p:sp>
        <p:nvSpPr>
          <p:cNvPr id="560" name="textbox 560"/>
          <p:cNvSpPr/>
          <p:nvPr/>
        </p:nvSpPr>
        <p:spPr>
          <a:xfrm>
            <a:off x="1162017" y="305150"/>
            <a:ext cx="8744584" cy="21151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654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100000"/>
              </a:lnSpc>
              <a:tabLst/>
            </a:pPr>
            <a:r>
              <a:rPr sz="3400" b="1" kern="0" spc="22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A*</a:t>
            </a:r>
            <a:r>
              <a:rPr sz="3400" kern="0" spc="-58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400" b="1" kern="0" spc="2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算法实例</a:t>
            </a:r>
            <a:r>
              <a:rPr sz="3400" u="sng" kern="0" spc="220" dirty="0">
                <a:solidFill>
                  <a:srgbClr val="0000FF">
                    <a:alpha val="100000"/>
                  </a:srgbClr>
                </a:solidFill>
                <a:uFill>
                  <a:solidFill>
                    <a:srgbClr val="000000"/>
                  </a:solidFill>
                </a:uFill>
                <a:latin typeface="KaiTi"/>
                <a:ea typeface="KaiTi"/>
                <a:cs typeface="KaiTi"/>
              </a:rPr>
              <a:t>    </a:t>
            </a:r>
            <a:r>
              <a:rPr sz="3400" kern="0" spc="-16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400" b="1" kern="0" spc="2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八数码游戏</a:t>
            </a:r>
            <a:endParaRPr lang="KaiTi" altLang="KaiTi" sz="3400" dirty="0"/>
          </a:p>
          <a:p>
            <a:pPr algn="l" rtl="0" eaLnBrk="0">
              <a:lnSpc>
                <a:spcPct val="13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2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3000"/>
              </a:lnSpc>
              <a:spcBef>
                <a:spcPts val="811"/>
              </a:spcBef>
              <a:tabLst/>
            </a:pPr>
            <a:r>
              <a:rPr sz="2700" b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·f(s)  </a:t>
            </a:r>
            <a:r>
              <a:rPr sz="2700" b="1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计算实例</a:t>
            </a:r>
            <a:endParaRPr lang="KaiTi" altLang="KaiTi" sz="27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marL="3803650" algn="l" rtl="0" eaLnBrk="0">
              <a:lnSpc>
                <a:spcPct val="79000"/>
              </a:lnSpc>
              <a:spcBef>
                <a:spcPts val="4"/>
              </a:spcBef>
              <a:tabLst/>
            </a:pPr>
            <a:r>
              <a:rPr sz="2700" b="1" kern="0" spc="-3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f(s)</a:t>
            </a:r>
            <a:r>
              <a:rPr sz="2700" b="1" kern="0" spc="4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200" b="1" kern="0" spc="-30" dirty="0">
                <a:solidFill>
                  <a:srgbClr val="FFFFFF">
                    <a:alpha val="100000"/>
                  </a:srgbClr>
                </a:solidFill>
                <a:latin typeface="KaiTi"/>
                <a:ea typeface="KaiTi"/>
                <a:cs typeface="KaiTi"/>
              </a:rPr>
              <a:t>=</a:t>
            </a:r>
            <a:r>
              <a:rPr sz="2200" kern="0" spc="870" dirty="0">
                <a:solidFill>
                  <a:srgbClr val="FFFF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200" b="1" kern="0" spc="-3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d(s):</a:t>
            </a:r>
            <a:r>
              <a:rPr sz="2200" b="1" kern="0" spc="-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当前节点深度</a:t>
            </a:r>
            <a:endParaRPr lang="KaiTi" altLang="KaiTi" sz="2200" dirty="0"/>
          </a:p>
        </p:txBody>
      </p:sp>
      <p:sp>
        <p:nvSpPr>
          <p:cNvPr id="562" name="textbox 562"/>
          <p:cNvSpPr/>
          <p:nvPr/>
        </p:nvSpPr>
        <p:spPr>
          <a:xfrm>
            <a:off x="5911811" y="2755491"/>
            <a:ext cx="3226435" cy="1666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3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1000"/>
              </a:lnSpc>
              <a:tabLst/>
            </a:pP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十</a:t>
            </a:r>
            <a:r>
              <a:rPr sz="2200" kern="0" spc="-40" dirty="0">
                <a:solidFill>
                  <a:srgbClr val="000000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 </a:t>
            </a:r>
            <a:r>
              <a:rPr sz="22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w(S):</a:t>
            </a:r>
            <a:r>
              <a:rPr sz="2200" b="1" kern="0" spc="3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-40" dirty="0">
                <a:solidFill>
                  <a:srgbClr val="FFFFFF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错位的棋牌个数</a:t>
            </a:r>
            <a:endParaRPr lang="FangSong" altLang="FangSong" sz="2200" dirty="0"/>
          </a:p>
          <a:p>
            <a:pPr marL="69850" algn="l" rtl="0" eaLnBrk="0">
              <a:lnSpc>
                <a:spcPts val="4317"/>
              </a:lnSpc>
              <a:tabLst/>
            </a:pPr>
            <a:r>
              <a:rPr sz="27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=</a:t>
            </a:r>
            <a:r>
              <a:rPr sz="2700" kern="0" spc="9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700" kern="0" spc="-6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</a:t>
            </a:r>
            <a:r>
              <a:rPr sz="2700" kern="0" spc="50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7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十</a:t>
            </a:r>
            <a:r>
              <a:rPr sz="2700" kern="0" spc="12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7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4</a:t>
            </a:r>
            <a:endParaRPr lang="SimHei" altLang="SimHei" sz="2700" dirty="0"/>
          </a:p>
          <a:p>
            <a:pPr algn="l" rtl="0" eaLnBrk="0">
              <a:lnSpc>
                <a:spcPct val="16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800" dirty="0"/>
          </a:p>
          <a:p>
            <a:pPr algn="l" rtl="0" eaLnBrk="0">
              <a:lnSpc>
                <a:spcPct val="61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8000"/>
              </a:lnSpc>
              <a:tabLst/>
            </a:pPr>
            <a:r>
              <a:rPr sz="3400" kern="0" spc="-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3400" kern="0" spc="8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400" kern="0" spc="-5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endParaRPr lang="Times New Roman" altLang="Times New Roman" sz="3400" dirty="0"/>
          </a:p>
        </p:txBody>
      </p:sp>
      <p:sp>
        <p:nvSpPr>
          <p:cNvPr id="564" name="textbox 564"/>
          <p:cNvSpPr/>
          <p:nvPr/>
        </p:nvSpPr>
        <p:spPr>
          <a:xfrm>
            <a:off x="133312" y="7620414"/>
            <a:ext cx="9907269" cy="464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6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64</a:t>
            </a:r>
            <a:endParaRPr lang="Times New Roman" altLang="Times New Roman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800" dirty="0"/>
          </a:p>
          <a:p>
            <a:pPr algn="l" rtl="0" eaLnBrk="0">
              <a:lnSpc>
                <a:spcPct val="747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sp>
        <p:nvSpPr>
          <p:cNvPr id="566" name="textbox 566"/>
          <p:cNvSpPr/>
          <p:nvPr/>
        </p:nvSpPr>
        <p:spPr>
          <a:xfrm>
            <a:off x="5877829" y="4714742"/>
            <a:ext cx="3351529" cy="1094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1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200" b="1" kern="0" spc="-50" dirty="0">
                <a:solidFill>
                  <a:srgbClr val="FFFFFF">
                    <a:alpha val="100000"/>
                  </a:srgbClr>
                </a:solidFill>
                <a:latin typeface="KaiTi"/>
                <a:ea typeface="KaiTi"/>
                <a:cs typeface="KaiTi"/>
              </a:rPr>
              <a:t>=</a:t>
            </a:r>
            <a:r>
              <a:rPr sz="2200" kern="0" spc="870" dirty="0">
                <a:solidFill>
                  <a:srgbClr val="FFFF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200" b="1" kern="0" spc="-5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d(s):</a:t>
            </a:r>
            <a:r>
              <a:rPr sz="2200" b="1" kern="0" spc="-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当前节点深</a:t>
            </a:r>
            <a:r>
              <a:rPr sz="2200" b="1" kern="0" spc="-6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度</a:t>
            </a:r>
            <a:endParaRPr lang="KaiTi" altLang="KaiTi" sz="220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400" dirty="0"/>
          </a:p>
          <a:p>
            <a:pPr marL="46355" algn="l" rtl="0" eaLnBrk="0">
              <a:lnSpc>
                <a:spcPct val="98000"/>
              </a:lnSpc>
              <a:spcBef>
                <a:spcPts val="4"/>
              </a:spcBef>
              <a:tabLst/>
            </a:pPr>
            <a:r>
              <a:rPr sz="19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+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1900" b="1" kern="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p(S):</a:t>
            </a:r>
            <a:r>
              <a:rPr sz="1900" kern="0" spc="1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900" b="1" kern="0" spc="110" dirty="0">
                <a:solidFill>
                  <a:srgbClr val="FFFFFF">
                    <a:alpha val="100000"/>
                  </a:srgbClr>
                </a:solidFill>
                <a:latin typeface="KaiTi"/>
                <a:ea typeface="KaiTi"/>
                <a:cs typeface="KaiTi"/>
              </a:rPr>
              <a:t>错位棋</a:t>
            </a:r>
            <a:r>
              <a:rPr sz="1900" b="1" kern="0" spc="100" dirty="0">
                <a:solidFill>
                  <a:srgbClr val="FFFF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牌移动距离</a:t>
            </a:r>
            <a:endParaRPr lang="KaiTi" altLang="KaiTi" sz="1900" dirty="0"/>
          </a:p>
        </p:txBody>
      </p:sp>
      <p:sp>
        <p:nvSpPr>
          <p:cNvPr id="568" name="textbox 568"/>
          <p:cNvSpPr/>
          <p:nvPr/>
        </p:nvSpPr>
        <p:spPr>
          <a:xfrm>
            <a:off x="5822950" y="5889745"/>
            <a:ext cx="2007235" cy="11404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805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3000"/>
              </a:lnSpc>
              <a:tabLst/>
            </a:pPr>
            <a:r>
              <a:rPr sz="3400" kern="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</a:t>
            </a:r>
            <a:r>
              <a:rPr sz="34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400" kern="0" spc="-8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r>
              <a:rPr sz="3400" kern="0" spc="6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7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十</a:t>
            </a:r>
            <a:r>
              <a:rPr sz="2700" kern="0" spc="10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7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5</a:t>
            </a:r>
            <a:endParaRPr lang="SimHei" altLang="SimHei" sz="27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500" dirty="0"/>
          </a:p>
          <a:p>
            <a:pPr marL="12700" algn="l" rtl="0" eaLnBrk="0">
              <a:lnSpc>
                <a:spcPct val="77000"/>
              </a:lnSpc>
              <a:spcBef>
                <a:spcPts val="6"/>
              </a:spcBef>
              <a:tabLst/>
            </a:pPr>
            <a:r>
              <a:rPr sz="22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二</a:t>
            </a:r>
            <a:r>
              <a:rPr sz="2200" kern="0" spc="6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-5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endParaRPr lang="Times New Roman" altLang="Times New Roman" sz="2200" dirty="0"/>
          </a:p>
        </p:txBody>
      </p:sp>
      <p:sp>
        <p:nvSpPr>
          <p:cNvPr id="570" name="textbox 570"/>
          <p:cNvSpPr/>
          <p:nvPr/>
        </p:nvSpPr>
        <p:spPr>
          <a:xfrm>
            <a:off x="277161" y="5708233"/>
            <a:ext cx="1466850" cy="3390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17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3000"/>
              </a:lnSpc>
              <a:tabLst/>
            </a:pPr>
            <a:r>
              <a:rPr sz="2200" b="1" kern="0" spc="-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目标布局</a:t>
            </a:r>
            <a:r>
              <a:rPr sz="2200" b="1" kern="0" spc="-20" dirty="0">
                <a:solidFill>
                  <a:srgbClr val="FF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200" kern="0" spc="-20" dirty="0">
                <a:solidFill>
                  <a:srgbClr val="FF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200" dirty="0"/>
          </a:p>
        </p:txBody>
      </p:sp>
      <p:sp>
        <p:nvSpPr>
          <p:cNvPr id="572" name="textbox 572"/>
          <p:cNvSpPr/>
          <p:nvPr/>
        </p:nvSpPr>
        <p:spPr>
          <a:xfrm>
            <a:off x="2461502" y="4247133"/>
            <a:ext cx="1305560" cy="360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73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100000"/>
              </a:lnSpc>
              <a:tabLst/>
            </a:pPr>
            <a:r>
              <a:rPr sz="22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初始布句</a:t>
            </a:r>
            <a:r>
              <a:rPr sz="2200" b="1" kern="0" spc="-50" dirty="0">
                <a:solidFill>
                  <a:srgbClr val="FF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200" dirty="0"/>
          </a:p>
        </p:txBody>
      </p:sp>
      <p:sp>
        <p:nvSpPr>
          <p:cNvPr id="574" name="textbox 574"/>
          <p:cNvSpPr/>
          <p:nvPr/>
        </p:nvSpPr>
        <p:spPr>
          <a:xfrm>
            <a:off x="2965459" y="2661501"/>
            <a:ext cx="211454" cy="13055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71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1000"/>
              </a:lnSpc>
              <a:tabLst/>
            </a:pPr>
            <a:r>
              <a:rPr sz="1800" kern="0" spc="-5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Times New Roman" altLang="Times New Roman" sz="1800" dirty="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 dirty="0"/>
          </a:p>
          <a:p>
            <a:pPr marL="25400" algn="l" rtl="0" eaLnBrk="0">
              <a:lnSpc>
                <a:spcPct val="79000"/>
              </a:lnSpc>
              <a:spcBef>
                <a:spcPts val="579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Times New Roman" altLang="Times New Roman" sz="19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9000"/>
              </a:lnSpc>
              <a:spcBef>
                <a:spcPts val="1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</a:t>
            </a:r>
            <a:endParaRPr lang="Times New Roman" altLang="Times New Roman" sz="1900" dirty="0"/>
          </a:p>
        </p:txBody>
      </p:sp>
      <p:sp>
        <p:nvSpPr>
          <p:cNvPr id="576" name="textbox 576"/>
          <p:cNvSpPr/>
          <p:nvPr/>
        </p:nvSpPr>
        <p:spPr>
          <a:xfrm>
            <a:off x="4597379" y="3757612"/>
            <a:ext cx="747394" cy="3657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78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2700" b="1" kern="0" spc="-20" dirty="0">
                <a:solidFill>
                  <a:srgbClr val="FF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h*=5</a:t>
            </a:r>
            <a:endParaRPr lang="Arial" altLang="Arial" sz="2700" dirty="0"/>
          </a:p>
        </p:txBody>
      </p:sp>
      <p:sp>
        <p:nvSpPr>
          <p:cNvPr id="578" name="textbox 578"/>
          <p:cNvSpPr/>
          <p:nvPr/>
        </p:nvSpPr>
        <p:spPr>
          <a:xfrm>
            <a:off x="3911610" y="4793063"/>
            <a:ext cx="145414" cy="13519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51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Times New Roman" altLang="Times New Roman" sz="1900" dirty="0"/>
          </a:p>
          <a:p>
            <a:pPr algn="l" rtl="0" eaLnBrk="0">
              <a:lnSpc>
                <a:spcPct val="166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79000"/>
              </a:lnSpc>
              <a:spcBef>
                <a:spcPts val="580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endParaRPr lang="Times New Roman" altLang="Times New Roman" sz="1900" dirty="0"/>
          </a:p>
          <a:p>
            <a:pPr algn="l" rtl="0" eaLnBrk="0">
              <a:lnSpc>
                <a:spcPct val="16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7000"/>
              </a:lnSpc>
              <a:spcBef>
                <a:spcPts val="2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endParaRPr lang="Times New Roman" altLang="Times New Roman" sz="1900" dirty="0"/>
          </a:p>
        </p:txBody>
      </p:sp>
      <p:sp>
        <p:nvSpPr>
          <p:cNvPr id="580" name="textbox 580"/>
          <p:cNvSpPr/>
          <p:nvPr/>
        </p:nvSpPr>
        <p:spPr>
          <a:xfrm>
            <a:off x="3041702" y="4795787"/>
            <a:ext cx="144145" cy="13430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19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lang="Times New Roman" altLang="Times New Roman" sz="19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9000"/>
              </a:lnSpc>
              <a:spcBef>
                <a:spcPts val="3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</a:t>
            </a:r>
            <a:endParaRPr lang="Times New Roman" altLang="Times New Roman" sz="1900" dirty="0"/>
          </a:p>
        </p:txBody>
      </p:sp>
      <p:sp>
        <p:nvSpPr>
          <p:cNvPr id="582" name="textbox 582"/>
          <p:cNvSpPr/>
          <p:nvPr/>
        </p:nvSpPr>
        <p:spPr>
          <a:xfrm>
            <a:off x="4851347" y="4707087"/>
            <a:ext cx="499109" cy="348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46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2700" b="1" kern="0" spc="-1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f(s)</a:t>
            </a:r>
            <a:endParaRPr lang="Times New Roman" altLang="Times New Roman" sz="2700" dirty="0"/>
          </a:p>
        </p:txBody>
      </p:sp>
      <p:sp>
        <p:nvSpPr>
          <p:cNvPr id="584" name="textbox 584"/>
          <p:cNvSpPr/>
          <p:nvPr/>
        </p:nvSpPr>
        <p:spPr>
          <a:xfrm>
            <a:off x="1174742" y="3201250"/>
            <a:ext cx="160654" cy="1165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71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8000"/>
              </a:lnSpc>
              <a:tabLst/>
            </a:pPr>
            <a:r>
              <a:rPr sz="2200" kern="0" spc="-1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Times New Roman" altLang="Times New Roman" sz="22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400" dirty="0"/>
          </a:p>
          <a:p>
            <a:pPr algn="r" rtl="0" eaLnBrk="0">
              <a:lnSpc>
                <a:spcPct val="91000"/>
              </a:lnSpc>
              <a:spcBef>
                <a:spcPts val="4"/>
              </a:spcBef>
              <a:tabLst/>
            </a:pPr>
            <a:r>
              <a:rPr sz="1800" kern="0" spc="-50" dirty="0">
                <a:solidFill>
                  <a:srgbClr val="FF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Times New Roman" altLang="Times New Roman" sz="1800" dirty="0"/>
          </a:p>
        </p:txBody>
      </p:sp>
      <p:sp>
        <p:nvSpPr>
          <p:cNvPr id="586" name="textbox 586"/>
          <p:cNvSpPr/>
          <p:nvPr/>
        </p:nvSpPr>
        <p:spPr>
          <a:xfrm>
            <a:off x="3841783" y="2653152"/>
            <a:ext cx="145414" cy="13011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51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endParaRPr lang="Times New Roman" altLang="Times New Roman" sz="1900" dirty="0"/>
          </a:p>
          <a:p>
            <a:pPr algn="l" rtl="0" eaLnBrk="0">
              <a:lnSpc>
                <a:spcPct val="162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79000"/>
              </a:lnSpc>
              <a:spcBef>
                <a:spcPts val="577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endParaRPr lang="Times New Roman" altLang="Times New Roman" sz="1900" dirty="0"/>
          </a:p>
          <a:p>
            <a:pPr algn="l" rtl="0" eaLnBrk="0">
              <a:lnSpc>
                <a:spcPct val="13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7000"/>
              </a:lnSpc>
              <a:spcBef>
                <a:spcPts val="1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endParaRPr lang="Times New Roman" altLang="Times New Roman" sz="1900" dirty="0"/>
          </a:p>
        </p:txBody>
      </p:sp>
      <p:sp>
        <p:nvSpPr>
          <p:cNvPr id="588" name="textbox 588"/>
          <p:cNvSpPr/>
          <p:nvPr/>
        </p:nvSpPr>
        <p:spPr>
          <a:xfrm>
            <a:off x="2152653" y="4789451"/>
            <a:ext cx="140335" cy="1348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19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Times New Roman" altLang="Times New Roman" sz="1900" dirty="0"/>
          </a:p>
          <a:p>
            <a:pPr algn="l" rtl="0" eaLnBrk="0">
              <a:lnSpc>
                <a:spcPct val="167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79000"/>
              </a:lnSpc>
              <a:spcBef>
                <a:spcPts val="573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</a:t>
            </a:r>
            <a:endParaRPr lang="Times New Roman" altLang="Times New Roman" sz="1900" dirty="0"/>
          </a:p>
          <a:p>
            <a:pPr algn="l" rtl="0" eaLnBrk="0">
              <a:lnSpc>
                <a:spcPct val="16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7000"/>
              </a:lnSpc>
              <a:spcBef>
                <a:spcPts val="5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</a:t>
            </a:r>
            <a:endParaRPr lang="Times New Roman" altLang="Times New Roman" sz="1900" dirty="0"/>
          </a:p>
        </p:txBody>
      </p:sp>
      <p:sp>
        <p:nvSpPr>
          <p:cNvPr id="590" name="textbox 590"/>
          <p:cNvSpPr/>
          <p:nvPr/>
        </p:nvSpPr>
        <p:spPr>
          <a:xfrm>
            <a:off x="2082826" y="2649541"/>
            <a:ext cx="139064" cy="1304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198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0000"/>
              </a:lnSpc>
              <a:tabLst/>
            </a:pPr>
            <a:r>
              <a:rPr sz="16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</a:t>
            </a:r>
            <a:endParaRPr lang="Times New Roman" altLang="Times New Roman" sz="160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9000"/>
              </a:lnSpc>
              <a:spcBef>
                <a:spcPts val="2"/>
              </a:spcBef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</a:t>
            </a:r>
            <a:endParaRPr lang="Times New Roman" altLang="Times New Roman" sz="1900" dirty="0"/>
          </a:p>
        </p:txBody>
      </p:sp>
      <p:pic>
        <p:nvPicPr>
          <p:cNvPr id="592" name="picture 5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108250" y="3130556"/>
            <a:ext cx="177724" cy="24765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box 594"/>
          <p:cNvSpPr/>
          <p:nvPr/>
        </p:nvSpPr>
        <p:spPr>
          <a:xfrm>
            <a:off x="146037" y="7683852"/>
            <a:ext cx="9710419" cy="401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6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65</a:t>
            </a:r>
            <a:endParaRPr lang="Times New Roman" altLang="Times New Roman" sz="1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77000"/>
              </a:lnSpc>
              <a:spcBef>
                <a:spcPts val="1"/>
              </a:spcBef>
              <a:tabLst/>
            </a:pP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pic>
        <p:nvPicPr>
          <p:cNvPr id="596" name="picture 5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67021" y="95287"/>
            <a:ext cx="1511298" cy="109216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21600000">
            <a:off x="7194567" y="1047748"/>
            <a:ext cx="2743177" cy="527077"/>
            <a:chOff x="0" y="0"/>
            <a:chExt cx="2743177" cy="527077"/>
          </a:xfrm>
        </p:grpSpPr>
        <p:pic>
          <p:nvPicPr>
            <p:cNvPr id="598" name="picture 59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743177" cy="527077"/>
            </a:xfrm>
            <a:prstGeom prst="rect">
              <a:avLst/>
            </a:prstGeom>
          </p:spPr>
        </p:pic>
        <p:sp>
          <p:nvSpPr>
            <p:cNvPr id="600" name="textbox 600"/>
            <p:cNvSpPr/>
            <p:nvPr/>
          </p:nvSpPr>
          <p:spPr>
            <a:xfrm>
              <a:off x="-12700" y="-12700"/>
              <a:ext cx="2768600" cy="5664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  <a:tabLst/>
              </a:pPr>
              <a:endParaRPr lang="Arial" altLang="Arial" sz="1000" dirty="0"/>
            </a:p>
            <a:p>
              <a:pPr marL="107950" algn="l" rtl="0" eaLnBrk="0">
                <a:lnSpc>
                  <a:spcPct val="77000"/>
                </a:lnSpc>
                <a:spcBef>
                  <a:spcPts val="7"/>
                </a:spcBef>
                <a:tabLst/>
              </a:pPr>
              <a:r>
                <a:rPr sz="2900" b="1" kern="0" spc="-5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OPEN:={s5}</a:t>
              </a:r>
              <a:endParaRPr lang="Times New Roman" altLang="Times New Roman" sz="2900" dirty="0"/>
            </a:p>
          </p:txBody>
        </p:sp>
      </p:grpSp>
      <p:grpSp>
        <p:nvGrpSpPr>
          <p:cNvPr id="20" name="group 20"/>
          <p:cNvGrpSpPr/>
          <p:nvPr/>
        </p:nvGrpSpPr>
        <p:grpSpPr>
          <a:xfrm rot="21600000">
            <a:off x="7194567" y="1936771"/>
            <a:ext cx="2736868" cy="526997"/>
            <a:chOff x="0" y="0"/>
            <a:chExt cx="2736868" cy="526997"/>
          </a:xfrm>
        </p:grpSpPr>
        <p:pic>
          <p:nvPicPr>
            <p:cNvPr id="602" name="picture 6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2736868" cy="526997"/>
            </a:xfrm>
            <a:prstGeom prst="rect">
              <a:avLst/>
            </a:prstGeom>
          </p:spPr>
        </p:pic>
        <p:sp>
          <p:nvSpPr>
            <p:cNvPr id="604" name="textbox 604"/>
            <p:cNvSpPr/>
            <p:nvPr/>
          </p:nvSpPr>
          <p:spPr>
            <a:xfrm>
              <a:off x="-12700" y="-12700"/>
              <a:ext cx="2762885" cy="56641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marL="107950" algn="l" rtl="0" eaLnBrk="0">
                <a:lnSpc>
                  <a:spcPct val="77000"/>
                </a:lnSpc>
                <a:spcBef>
                  <a:spcPts val="5"/>
                </a:spcBef>
                <a:tabLst/>
              </a:pPr>
              <a:r>
                <a:rPr sz="2900" b="1" kern="0" spc="-6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CLOSE:={}</a:t>
              </a:r>
              <a:endParaRPr lang="Times New Roman" altLang="Times New Roman" sz="2900" dirty="0"/>
            </a:p>
          </p:txBody>
        </p:sp>
      </p:grpSp>
      <p:grpSp>
        <p:nvGrpSpPr>
          <p:cNvPr id="22" name="group 22"/>
          <p:cNvGrpSpPr/>
          <p:nvPr/>
        </p:nvGrpSpPr>
        <p:grpSpPr>
          <a:xfrm rot="21600000">
            <a:off x="7175532" y="336530"/>
            <a:ext cx="1435054" cy="520741"/>
            <a:chOff x="0" y="0"/>
            <a:chExt cx="1435054" cy="520741"/>
          </a:xfrm>
        </p:grpSpPr>
        <p:pic>
          <p:nvPicPr>
            <p:cNvPr id="606" name="picture 60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435054" cy="520741"/>
            </a:xfrm>
            <a:prstGeom prst="rect">
              <a:avLst/>
            </a:prstGeom>
          </p:spPr>
        </p:pic>
        <p:sp>
          <p:nvSpPr>
            <p:cNvPr id="608" name="textbox 608"/>
            <p:cNvSpPr/>
            <p:nvPr/>
          </p:nvSpPr>
          <p:spPr>
            <a:xfrm>
              <a:off x="-12700" y="-12700"/>
              <a:ext cx="1460500" cy="6121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4000"/>
                </a:lnSpc>
                <a:tabLst/>
              </a:pPr>
              <a:endParaRPr lang="Arial" altLang="Arial" sz="500" dirty="0"/>
            </a:p>
            <a:p>
              <a:pPr marL="132079" algn="l" rtl="0" eaLnBrk="0">
                <a:lnSpc>
                  <a:spcPts val="3536"/>
                </a:lnSpc>
                <a:spcBef>
                  <a:spcPts val="4"/>
                </a:spcBef>
                <a:tabLst/>
              </a:pPr>
              <a:r>
                <a:rPr sz="2900" b="1" kern="0" spc="-12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初始化</a:t>
              </a:r>
              <a:endParaRPr lang="KaiTi" altLang="KaiTi" sz="2900" dirty="0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6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77851" y="76200"/>
            <a:ext cx="5422998" cy="2667270"/>
          </a:xfrm>
          <a:prstGeom prst="rect">
            <a:avLst/>
          </a:prstGeom>
        </p:spPr>
      </p:pic>
      <p:sp>
        <p:nvSpPr>
          <p:cNvPr id="612" name="textbox 612"/>
          <p:cNvSpPr/>
          <p:nvPr/>
        </p:nvSpPr>
        <p:spPr>
          <a:xfrm>
            <a:off x="7175532" y="1130275"/>
            <a:ext cx="2781300" cy="1835150"/>
          </a:xfrm>
          <a:prstGeom prst="rect">
            <a:avLst/>
          </a:prstGeom>
          <a:solidFill>
            <a:srgbClr val="FDFD98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6856"/>
              </a:lnSpc>
              <a:tabLst/>
            </a:pPr>
            <a:endParaRPr lang="Arial" altLang="Arial" sz="100" dirty="0"/>
          </a:p>
          <a:p>
            <a:pPr marL="120014" algn="l" rtl="0" eaLnBrk="0">
              <a:lnSpc>
                <a:spcPct val="74000"/>
              </a:lnSpc>
              <a:tabLst/>
            </a:pPr>
            <a:r>
              <a:rPr sz="2800" b="1" kern="0" spc="-3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OPEN:={</a:t>
            </a:r>
            <a:r>
              <a:rPr sz="2800" b="1" kern="0" spc="-30" dirty="0">
                <a:solidFill>
                  <a:srgbClr val="0000F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b5</a:t>
            </a:r>
            <a:endParaRPr lang="Times New Roman" altLang="Times New Roman" sz="2800" dirty="0"/>
          </a:p>
          <a:p>
            <a:pPr marL="1732914" algn="l" rtl="0" eaLnBrk="0">
              <a:lnSpc>
                <a:spcPts val="4750"/>
              </a:lnSpc>
              <a:tabLst/>
            </a:pPr>
            <a:r>
              <a:rPr sz="2800" b="1" kern="0" spc="-4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a7</a:t>
            </a:r>
            <a:endParaRPr lang="Times New Roman" altLang="Times New Roman" sz="2800" dirty="0"/>
          </a:p>
          <a:p>
            <a:pPr algn="l" rtl="0" eaLnBrk="0">
              <a:lnSpc>
                <a:spcPct val="16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700" dirty="0"/>
          </a:p>
          <a:p>
            <a:pPr marL="1708150" algn="l" rtl="0" eaLnBrk="0">
              <a:lnSpc>
                <a:spcPct val="77000"/>
              </a:lnSpc>
              <a:spcBef>
                <a:spcPts val="2"/>
              </a:spcBef>
              <a:tabLst/>
            </a:pPr>
            <a:r>
              <a:rPr sz="2800" b="1" kern="0" spc="-40" dirty="0">
                <a:solidFill>
                  <a:srgbClr val="FC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c7}</a:t>
            </a:r>
            <a:endParaRPr lang="Times New Roman" altLang="Times New Roman" sz="2800" dirty="0"/>
          </a:p>
        </p:txBody>
      </p:sp>
      <p:sp>
        <p:nvSpPr>
          <p:cNvPr id="614" name="textbox 614"/>
          <p:cNvSpPr/>
          <p:nvPr/>
        </p:nvSpPr>
        <p:spPr>
          <a:xfrm>
            <a:off x="133312" y="7685237"/>
            <a:ext cx="9734550" cy="400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8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7000"/>
              </a:lnSpc>
              <a:tabLst/>
            </a:pPr>
            <a:r>
              <a:rPr sz="12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66</a:t>
            </a:r>
            <a:endParaRPr lang="Times New Roman" altLang="Times New Roman" sz="1200" dirty="0"/>
          </a:p>
          <a:p>
            <a:pPr marL="12700" algn="l" rtl="0" eaLnBrk="0">
              <a:lnSpc>
                <a:spcPct val="77000"/>
              </a:lnSpc>
              <a:spcBef>
                <a:spcPts val="357"/>
              </a:spcBef>
              <a:tabLst/>
            </a:pP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  <p:grpSp>
        <p:nvGrpSpPr>
          <p:cNvPr id="24" name="group 24"/>
          <p:cNvGrpSpPr/>
          <p:nvPr/>
        </p:nvGrpSpPr>
        <p:grpSpPr>
          <a:xfrm rot="21600000">
            <a:off x="7175532" y="3181323"/>
            <a:ext cx="2774937" cy="527077"/>
            <a:chOff x="0" y="0"/>
            <a:chExt cx="2774937" cy="527077"/>
          </a:xfrm>
        </p:grpSpPr>
        <p:pic>
          <p:nvPicPr>
            <p:cNvPr id="616" name="picture 6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774937" cy="527077"/>
            </a:xfrm>
            <a:prstGeom prst="rect">
              <a:avLst/>
            </a:prstGeom>
          </p:spPr>
        </p:pic>
        <p:sp>
          <p:nvSpPr>
            <p:cNvPr id="618" name="textbox 618"/>
            <p:cNvSpPr/>
            <p:nvPr/>
          </p:nvSpPr>
          <p:spPr>
            <a:xfrm>
              <a:off x="-12700" y="-12700"/>
              <a:ext cx="2800350" cy="5657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2000"/>
                </a:lnSpc>
                <a:tabLst/>
              </a:pPr>
              <a:endParaRPr lang="Arial" altLang="Arial" sz="1000" dirty="0"/>
            </a:p>
            <a:p>
              <a:pPr marL="132714" algn="l" rtl="0" eaLnBrk="0">
                <a:lnSpc>
                  <a:spcPct val="77000"/>
                </a:lnSpc>
                <a:spcBef>
                  <a:spcPts val="4"/>
                </a:spcBef>
                <a:tabLst/>
              </a:pPr>
              <a:r>
                <a:rPr sz="2800" b="1" kern="0" spc="-2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CLOSE:={s5}</a:t>
              </a:r>
              <a:endParaRPr lang="Times New Roman" altLang="Times New Roman" sz="2800" dirty="0"/>
            </a:p>
          </p:txBody>
        </p:sp>
      </p:grpSp>
      <p:sp>
        <p:nvSpPr>
          <p:cNvPr id="620" name="textbox 620"/>
          <p:cNvSpPr/>
          <p:nvPr/>
        </p:nvSpPr>
        <p:spPr>
          <a:xfrm>
            <a:off x="7181841" y="336530"/>
            <a:ext cx="1428750" cy="527684"/>
          </a:xfrm>
          <a:prstGeom prst="rect">
            <a:avLst/>
          </a:prstGeom>
          <a:solidFill>
            <a:srgbClr val="FDFE9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lang="Arial" altLang="Arial" sz="500" dirty="0"/>
          </a:p>
          <a:p>
            <a:pPr marL="119379" algn="l" rtl="0" eaLnBrk="0">
              <a:lnSpc>
                <a:spcPts val="3403"/>
              </a:lnSpc>
              <a:spcBef>
                <a:spcPts val="1"/>
              </a:spcBef>
              <a:tabLst/>
            </a:pPr>
            <a:r>
              <a:rPr sz="28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循环1</a:t>
            </a:r>
            <a:endParaRPr lang="KaiTi" altLang="KaiTi" sz="28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icture 6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sp>
        <p:nvSpPr>
          <p:cNvPr id="624" name="textbox 624"/>
          <p:cNvSpPr/>
          <p:nvPr/>
        </p:nvSpPr>
        <p:spPr>
          <a:xfrm>
            <a:off x="7169117" y="1123939"/>
            <a:ext cx="2788285" cy="3150235"/>
          </a:xfrm>
          <a:prstGeom prst="rect">
            <a:avLst/>
          </a:prstGeom>
          <a:solidFill>
            <a:srgbClr val="FCFC9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120650" algn="l" rtl="0" eaLnBrk="0">
              <a:lnSpc>
                <a:spcPct val="75000"/>
              </a:lnSpc>
              <a:tabLst/>
            </a:pPr>
            <a:r>
              <a:rPr sz="3100" b="1" kern="0" spc="-16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OPEN:={</a:t>
            </a:r>
            <a:r>
              <a:rPr sz="3100" b="1" kern="0" spc="-16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e5</a:t>
            </a:r>
            <a:endParaRPr lang="Times New Roman" altLang="Times New Roman" sz="3100" dirty="0"/>
          </a:p>
          <a:p>
            <a:pPr marL="1714500" algn="l" rtl="0" eaLnBrk="0">
              <a:lnSpc>
                <a:spcPts val="4600"/>
              </a:lnSpc>
              <a:tabLst/>
            </a:pPr>
            <a:r>
              <a:rPr sz="2300" b="1" kern="0" spc="-30" dirty="0">
                <a:solidFill>
                  <a:srgbClr val="FF32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a7</a:t>
            </a:r>
            <a:endParaRPr lang="Arial" altLang="Arial" sz="23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1714500" algn="l" rtl="0" eaLnBrk="0">
              <a:lnSpc>
                <a:spcPct val="80000"/>
              </a:lnSpc>
              <a:spcBef>
                <a:spcPts val="696"/>
              </a:spcBef>
              <a:tabLst/>
            </a:pPr>
            <a:r>
              <a:rPr sz="2300" b="1" i="1" kern="0" spc="-20" dirty="0">
                <a:solidFill>
                  <a:srgbClr val="FF32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c7</a:t>
            </a:r>
            <a:endParaRPr lang="Arial" altLang="Arial" sz="23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marL="1714500" algn="l" rtl="0" eaLnBrk="0">
              <a:lnSpc>
                <a:spcPct val="76000"/>
              </a:lnSpc>
              <a:spcBef>
                <a:spcPts val="699"/>
              </a:spcBef>
              <a:tabLst/>
            </a:pPr>
            <a:r>
              <a:rPr sz="2300" b="1" kern="0" spc="-30" dirty="0">
                <a:solidFill>
                  <a:srgbClr val="0099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d7</a:t>
            </a:r>
            <a:endParaRPr lang="Times New Roman" altLang="Times New Roman" sz="2300" dirty="0"/>
          </a:p>
          <a:p>
            <a:pPr algn="l" rtl="0" eaLnBrk="0">
              <a:lnSpc>
                <a:spcPct val="15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500" dirty="0"/>
          </a:p>
          <a:p>
            <a:pPr marL="1714500" algn="l" rtl="0" eaLnBrk="0">
              <a:lnSpc>
                <a:spcPct val="77000"/>
              </a:lnSpc>
              <a:spcBef>
                <a:spcPts val="2"/>
              </a:spcBef>
              <a:tabLst/>
            </a:pPr>
            <a:r>
              <a:rPr sz="2000" b="1" i="1" kern="0" spc="70" dirty="0">
                <a:solidFill>
                  <a:srgbClr val="0099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i7</a:t>
            </a:r>
            <a:r>
              <a:rPr sz="2000" b="1" i="1" kern="0" spc="190" dirty="0">
                <a:solidFill>
                  <a:srgbClr val="0099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b="1" i="1" kern="0" spc="7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2000" dirty="0"/>
          </a:p>
        </p:txBody>
      </p:sp>
      <p:sp>
        <p:nvSpPr>
          <p:cNvPr id="626" name="textbox 626"/>
          <p:cNvSpPr/>
          <p:nvPr/>
        </p:nvSpPr>
        <p:spPr>
          <a:xfrm>
            <a:off x="7194567" y="4787899"/>
            <a:ext cx="3022600" cy="1175385"/>
          </a:xfrm>
          <a:prstGeom prst="rect">
            <a:avLst/>
          </a:prstGeom>
          <a:solidFill>
            <a:srgbClr val="FDFD98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80129"/>
              </a:lnSpc>
              <a:tabLst/>
            </a:pPr>
            <a:endParaRPr lang="Arial" altLang="Arial" sz="100" dirty="0"/>
          </a:p>
          <a:p>
            <a:pPr marL="95250" algn="l" rtl="0" eaLnBrk="0">
              <a:lnSpc>
                <a:spcPct val="81000"/>
              </a:lnSpc>
              <a:tabLst/>
            </a:pPr>
            <a:r>
              <a:rPr sz="3000" b="1" kern="0" spc="-12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CLOSE:={s5</a:t>
            </a:r>
            <a:endParaRPr lang="Times New Roman" altLang="Times New Roman" sz="3000" dirty="0"/>
          </a:p>
          <a:p>
            <a:pPr algn="l" rtl="0" eaLnBrk="0">
              <a:lnSpc>
                <a:spcPct val="17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500" dirty="0"/>
          </a:p>
          <a:p>
            <a:pPr marL="1783714" algn="l" rtl="0" eaLnBrk="0">
              <a:lnSpc>
                <a:spcPts val="2862"/>
              </a:lnSpc>
              <a:spcBef>
                <a:spcPts val="4"/>
              </a:spcBef>
              <a:tabLst/>
            </a:pPr>
            <a:r>
              <a:rPr sz="2000" b="1" kern="0" spc="-50" dirty="0">
                <a:solidFill>
                  <a:srgbClr val="0099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b5</a:t>
            </a:r>
            <a:r>
              <a:rPr sz="2000" b="1" kern="0" spc="290" dirty="0">
                <a:solidFill>
                  <a:srgbClr val="0099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50" dirty="0">
                <a:solidFill>
                  <a:srgbClr val="FF3200">
                    <a:alpha val="100000"/>
                  </a:srgbClr>
                </a:solidFill>
                <a:latin typeface="Arial"/>
                <a:ea typeface="Arial"/>
                <a:cs typeface="Arial"/>
              </a:rPr>
              <a:t>}</a:t>
            </a:r>
            <a:endParaRPr lang="Arial" altLang="Arial" sz="2000" dirty="0"/>
          </a:p>
        </p:txBody>
      </p:sp>
      <p:sp>
        <p:nvSpPr>
          <p:cNvPr id="628" name="textbox 628"/>
          <p:cNvSpPr/>
          <p:nvPr/>
        </p:nvSpPr>
        <p:spPr>
          <a:xfrm>
            <a:off x="133312" y="7683599"/>
            <a:ext cx="9716769" cy="393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0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67</a:t>
            </a:r>
            <a:endParaRPr lang="Times New Roman" altLang="Times New Roman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600" dirty="0"/>
          </a:p>
          <a:p>
            <a:pPr marL="12700" algn="l" rtl="0" eaLnBrk="0">
              <a:lnSpc>
                <a:spcPct val="79000"/>
              </a:lnSpc>
              <a:spcBef>
                <a:spcPts val="7"/>
              </a:spcBef>
              <a:tabLst/>
            </a:pPr>
            <a:r>
              <a:rPr sz="13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  <p:grpSp>
        <p:nvGrpSpPr>
          <p:cNvPr id="26" name="group 26"/>
          <p:cNvGrpSpPr/>
          <p:nvPr/>
        </p:nvGrpSpPr>
        <p:grpSpPr>
          <a:xfrm rot="21600000">
            <a:off x="7175532" y="336530"/>
            <a:ext cx="1435054" cy="520741"/>
            <a:chOff x="0" y="0"/>
            <a:chExt cx="1435054" cy="520741"/>
          </a:xfrm>
        </p:grpSpPr>
        <p:pic>
          <p:nvPicPr>
            <p:cNvPr id="630" name="picture 6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35054" cy="520741"/>
            </a:xfrm>
            <a:prstGeom prst="rect">
              <a:avLst/>
            </a:prstGeom>
          </p:spPr>
        </p:pic>
        <p:sp>
          <p:nvSpPr>
            <p:cNvPr id="632" name="textbox 632"/>
            <p:cNvSpPr/>
            <p:nvPr/>
          </p:nvSpPr>
          <p:spPr>
            <a:xfrm>
              <a:off x="-12700" y="-12700"/>
              <a:ext cx="1460500" cy="59690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marL="130810" algn="l" rtl="0" eaLnBrk="0">
                <a:lnSpc>
                  <a:spcPts val="2795"/>
                </a:lnSpc>
                <a:spcBef>
                  <a:spcPts val="6"/>
                </a:spcBef>
                <a:tabLst/>
              </a:pPr>
              <a:r>
                <a:rPr sz="2300" b="1" kern="0" spc="-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循</a:t>
              </a:r>
              <a:r>
                <a:rPr sz="2300" kern="0" spc="-34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2300" b="1" kern="0" spc="-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环</a:t>
              </a:r>
              <a:r>
                <a:rPr sz="2300" kern="0" spc="-3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2300" b="1" kern="0" spc="-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2</a:t>
              </a:r>
              <a:endParaRPr lang="KaiTi" altLang="KaiTi" sz="2300" dirty="0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picture 6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77851" y="76200"/>
            <a:ext cx="5461012" cy="5880059"/>
          </a:xfrm>
          <a:prstGeom prst="rect">
            <a:avLst/>
          </a:prstGeom>
        </p:spPr>
      </p:pic>
      <p:sp>
        <p:nvSpPr>
          <p:cNvPr id="636" name="textbox 636"/>
          <p:cNvSpPr/>
          <p:nvPr/>
        </p:nvSpPr>
        <p:spPr>
          <a:xfrm>
            <a:off x="7264394" y="939799"/>
            <a:ext cx="2774950" cy="3810634"/>
          </a:xfrm>
          <a:prstGeom prst="rect">
            <a:avLst/>
          </a:prstGeom>
          <a:solidFill>
            <a:srgbClr val="FCFA98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lang="Arial" altLang="Arial" sz="900" dirty="0"/>
          </a:p>
          <a:p>
            <a:pPr marL="120014" algn="l" rtl="0" eaLnBrk="0">
              <a:lnSpc>
                <a:spcPct val="77000"/>
              </a:lnSpc>
              <a:spcBef>
                <a:spcPts val="5"/>
              </a:spcBef>
              <a:tabLst/>
            </a:pPr>
            <a:r>
              <a:rPr sz="3000" b="1" kern="0" spc="-15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OPEN:={</a:t>
            </a:r>
            <a:r>
              <a:rPr sz="3000" b="1" kern="0" spc="-15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15</a:t>
            </a:r>
            <a:endParaRPr lang="Times New Roman" altLang="Times New Roman" sz="3000" dirty="0"/>
          </a:p>
          <a:p>
            <a:pPr marL="1708150" algn="l" rtl="0" eaLnBrk="0">
              <a:lnSpc>
                <a:spcPts val="4750"/>
              </a:lnSpc>
              <a:tabLst/>
            </a:pPr>
            <a:r>
              <a:rPr sz="2300" b="1" kern="0" spc="-30" dirty="0">
                <a:solidFill>
                  <a:srgbClr val="FF32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a7</a:t>
            </a:r>
            <a:endParaRPr lang="Arial" altLang="Arial" sz="23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marL="1708150" algn="l" rtl="0" eaLnBrk="0">
              <a:lnSpc>
                <a:spcPts val="1575"/>
              </a:lnSpc>
              <a:spcBef>
                <a:spcPts val="690"/>
              </a:spcBef>
              <a:tabLst/>
            </a:pPr>
            <a:r>
              <a:rPr sz="2300" b="1" i="1" kern="0" spc="2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c7</a:t>
            </a:r>
            <a:endParaRPr lang="Times New Roman" altLang="Times New Roman" sz="2300" dirty="0"/>
          </a:p>
          <a:p>
            <a:pPr marL="1708150" algn="l" rtl="0" eaLnBrk="0">
              <a:lnSpc>
                <a:spcPts val="5050"/>
              </a:lnSpc>
              <a:tabLst/>
            </a:pPr>
            <a:r>
              <a:rPr sz="2500" b="1" i="1" kern="0" spc="6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d7</a:t>
            </a:r>
            <a:endParaRPr lang="Times New Roman" altLang="Times New Roman" sz="25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marL="1708150" algn="l" rtl="0" eaLnBrk="0">
              <a:lnSpc>
                <a:spcPct val="77000"/>
              </a:lnSpc>
              <a:spcBef>
                <a:spcPts val="698"/>
              </a:spcBef>
              <a:tabLst/>
            </a:pPr>
            <a:r>
              <a:rPr sz="2300" b="1" kern="0" spc="-2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i7</a:t>
            </a:r>
            <a:endParaRPr lang="Times New Roman" altLang="Times New Roman" sz="23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700" dirty="0"/>
          </a:p>
          <a:p>
            <a:pPr marL="1619250" algn="l" rtl="0" eaLnBrk="0">
              <a:lnSpc>
                <a:spcPct val="77000"/>
              </a:lnSpc>
              <a:spcBef>
                <a:spcPts val="2"/>
              </a:spcBef>
              <a:tabLst/>
            </a:pPr>
            <a:r>
              <a:rPr sz="3100" b="1" kern="0" spc="-50" dirty="0">
                <a:solidFill>
                  <a:srgbClr val="0099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m7</a:t>
            </a:r>
            <a:r>
              <a:rPr sz="3100" b="1" kern="0" spc="-5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3100" dirty="0"/>
          </a:p>
        </p:txBody>
      </p:sp>
      <p:sp>
        <p:nvSpPr>
          <p:cNvPr id="638" name="textbox 638"/>
          <p:cNvSpPr/>
          <p:nvPr/>
        </p:nvSpPr>
        <p:spPr>
          <a:xfrm>
            <a:off x="7188150" y="5499117"/>
            <a:ext cx="3029585" cy="1829435"/>
          </a:xfrm>
          <a:prstGeom prst="rect">
            <a:avLst/>
          </a:prstGeom>
          <a:solidFill>
            <a:srgbClr val="FCFC9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lang="Arial" altLang="Arial" sz="600" dirty="0"/>
          </a:p>
          <a:p>
            <a:pPr marL="127000" algn="l" rtl="0" eaLnBrk="0">
              <a:lnSpc>
                <a:spcPct val="77000"/>
              </a:lnSpc>
              <a:spcBef>
                <a:spcPts val="1"/>
              </a:spcBef>
              <a:tabLst/>
            </a:pPr>
            <a:r>
              <a:rPr sz="3000" b="1" kern="0" spc="-12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CLOSE:={s5</a:t>
            </a:r>
            <a:endParaRPr lang="Times New Roman" altLang="Times New Roman" sz="3000" dirty="0"/>
          </a:p>
          <a:p>
            <a:pPr marL="1784350" algn="l" rtl="0" eaLnBrk="0">
              <a:lnSpc>
                <a:spcPts val="5099"/>
              </a:lnSpc>
              <a:tabLst/>
            </a:pPr>
            <a:r>
              <a:rPr sz="2300" b="1" kern="0" spc="-50" dirty="0">
                <a:solidFill>
                  <a:srgbClr val="FF32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b5</a:t>
            </a:r>
            <a:endParaRPr lang="Arial" altLang="Arial" sz="2300" dirty="0"/>
          </a:p>
          <a:p>
            <a:pPr marL="1784350" algn="l" rtl="0" eaLnBrk="0">
              <a:lnSpc>
                <a:spcPts val="4700"/>
              </a:lnSpc>
              <a:tabLst/>
            </a:pPr>
            <a:r>
              <a:rPr sz="2300" b="1" kern="0" spc="-40" dirty="0">
                <a:solidFill>
                  <a:srgbClr val="0099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e5</a:t>
            </a:r>
            <a:r>
              <a:rPr sz="2300" b="1" kern="0" spc="40" dirty="0">
                <a:solidFill>
                  <a:srgbClr val="0099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300" b="1" kern="0" spc="-4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2300" dirty="0"/>
          </a:p>
        </p:txBody>
      </p:sp>
      <p:grpSp>
        <p:nvGrpSpPr>
          <p:cNvPr id="28" name="group 28"/>
          <p:cNvGrpSpPr/>
          <p:nvPr/>
        </p:nvGrpSpPr>
        <p:grpSpPr>
          <a:xfrm rot="21600000">
            <a:off x="7181841" y="330195"/>
            <a:ext cx="1428745" cy="527077"/>
            <a:chOff x="0" y="0"/>
            <a:chExt cx="1428745" cy="527077"/>
          </a:xfrm>
        </p:grpSpPr>
        <p:pic>
          <p:nvPicPr>
            <p:cNvPr id="640" name="picture 6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28745" cy="527077"/>
            </a:xfrm>
            <a:prstGeom prst="rect">
              <a:avLst/>
            </a:prstGeom>
          </p:spPr>
        </p:pic>
        <p:sp>
          <p:nvSpPr>
            <p:cNvPr id="642" name="textbox 642"/>
            <p:cNvSpPr/>
            <p:nvPr/>
          </p:nvSpPr>
          <p:spPr>
            <a:xfrm>
              <a:off x="-12700" y="-12700"/>
              <a:ext cx="1454150" cy="603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6777"/>
                </a:lnSpc>
                <a:tabLst/>
              </a:pPr>
              <a:endParaRPr lang="Arial" altLang="Arial" sz="100" dirty="0"/>
            </a:p>
            <a:p>
              <a:pPr marL="137160" algn="l" rtl="0" eaLnBrk="0">
                <a:lnSpc>
                  <a:spcPts val="2795"/>
                </a:lnSpc>
                <a:tabLst/>
              </a:pPr>
              <a:r>
                <a:rPr sz="2300" b="1" kern="0" spc="-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循</a:t>
              </a:r>
              <a:r>
                <a:rPr sz="2300" kern="0" spc="-40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2300" b="1" kern="0" spc="-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环</a:t>
              </a:r>
              <a:r>
                <a:rPr sz="2300" kern="0" spc="-41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2300" b="1" kern="0" spc="-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3</a:t>
              </a:r>
              <a:endParaRPr lang="KaiTi" altLang="KaiTi" sz="2300" dirty="0"/>
            </a:p>
          </p:txBody>
        </p:sp>
      </p:grpSp>
      <p:sp>
        <p:nvSpPr>
          <p:cNvPr id="644" name="textbox 644"/>
          <p:cNvSpPr/>
          <p:nvPr/>
        </p:nvSpPr>
        <p:spPr>
          <a:xfrm>
            <a:off x="133312" y="7893508"/>
            <a:ext cx="631190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3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  <p:sp>
        <p:nvSpPr>
          <p:cNvPr id="646" name="textbox 646"/>
          <p:cNvSpPr/>
          <p:nvPr/>
        </p:nvSpPr>
        <p:spPr>
          <a:xfrm>
            <a:off x="9709144" y="7675607"/>
            <a:ext cx="140970" cy="1358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39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68</a:t>
            </a:r>
            <a:endParaRPr lang="Times New Roman" altLang="Times New Roman" sz="9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picture 6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150" y="76200"/>
            <a:ext cx="10693400" cy="802005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 rot="21600000">
            <a:off x="7181841" y="330195"/>
            <a:ext cx="2857490" cy="4419608"/>
            <a:chOff x="0" y="0"/>
            <a:chExt cx="2857490" cy="4419608"/>
          </a:xfrm>
        </p:grpSpPr>
        <p:pic>
          <p:nvPicPr>
            <p:cNvPr id="650" name="picture 6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2857490" cy="4419608"/>
            </a:xfrm>
            <a:prstGeom prst="rect">
              <a:avLst/>
            </a:prstGeom>
          </p:spPr>
        </p:pic>
        <p:sp>
          <p:nvSpPr>
            <p:cNvPr id="652" name="textbox 652"/>
            <p:cNvSpPr/>
            <p:nvPr/>
          </p:nvSpPr>
          <p:spPr>
            <a:xfrm>
              <a:off x="-12700" y="-12700"/>
              <a:ext cx="2882900" cy="446024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7681"/>
                </a:lnSpc>
                <a:tabLst/>
              </a:pPr>
              <a:endParaRPr lang="Arial" altLang="Arial" sz="100" dirty="0"/>
            </a:p>
            <a:p>
              <a:pPr marL="130810" algn="l" rtl="0" eaLnBrk="0">
                <a:lnSpc>
                  <a:spcPts val="2847"/>
                </a:lnSpc>
                <a:tabLst/>
              </a:pPr>
              <a:r>
                <a:rPr sz="2300" b="1" kern="0" spc="36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循环4</a:t>
              </a:r>
              <a:endParaRPr lang="KaiTi" altLang="KaiTi" sz="2300" dirty="0"/>
            </a:p>
            <a:p>
              <a:pPr marL="215265" algn="l" rtl="0" eaLnBrk="0">
                <a:lnSpc>
                  <a:spcPct val="77000"/>
                </a:lnSpc>
                <a:spcBef>
                  <a:spcPts val="1959"/>
                </a:spcBef>
                <a:tabLst/>
              </a:pPr>
              <a:r>
                <a:rPr sz="3100" b="1" kern="0" spc="-16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OPEN:={</a:t>
              </a:r>
              <a:r>
                <a:rPr sz="3100" b="1" kern="0" spc="-160" dirty="0">
                  <a:solidFill>
                    <a:srgbClr val="0000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n5</a:t>
              </a:r>
              <a:endParaRPr lang="Times New Roman" altLang="Times New Roman" sz="3100" dirty="0"/>
            </a:p>
            <a:p>
              <a:pPr algn="l" rtl="0" eaLnBrk="0">
                <a:lnSpc>
                  <a:spcPct val="186000"/>
                </a:lnSpc>
                <a:tabLst/>
              </a:pPr>
              <a:endParaRPr lang="Arial" altLang="Arial" sz="1000" dirty="0"/>
            </a:p>
            <a:p>
              <a:pPr marL="1803400" algn="l" rtl="0" eaLnBrk="0">
                <a:lnSpc>
                  <a:spcPct val="81000"/>
                </a:lnSpc>
                <a:spcBef>
                  <a:spcPts val="692"/>
                </a:spcBef>
                <a:tabLst/>
              </a:pPr>
              <a:r>
                <a:rPr sz="2300" b="1" kern="0" spc="-20" dirty="0">
                  <a:solidFill>
                    <a:srgbClr val="FF32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a7</a:t>
              </a:r>
              <a:endParaRPr lang="Arial" altLang="Arial" sz="2300" dirty="0"/>
            </a:p>
            <a:p>
              <a:pPr algn="l" rtl="0" eaLnBrk="0">
                <a:lnSpc>
                  <a:spcPct val="171000"/>
                </a:lnSpc>
                <a:tabLst/>
              </a:pPr>
              <a:endParaRPr lang="Arial" altLang="Arial" sz="1000" dirty="0"/>
            </a:p>
            <a:p>
              <a:pPr marL="1803400" algn="l" rtl="0" eaLnBrk="0">
                <a:lnSpc>
                  <a:spcPct val="76000"/>
                </a:lnSpc>
                <a:spcBef>
                  <a:spcPts val="791"/>
                </a:spcBef>
                <a:tabLst/>
              </a:pPr>
              <a:r>
                <a:rPr sz="2600" b="1" i="1" kern="0" spc="2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c7</a:t>
              </a:r>
              <a:endParaRPr lang="Times New Roman" altLang="Times New Roman" sz="2600" dirty="0"/>
            </a:p>
            <a:p>
              <a:pPr algn="l" rtl="0" eaLnBrk="0">
                <a:lnSpc>
                  <a:spcPct val="169000"/>
                </a:lnSpc>
                <a:tabLst/>
              </a:pPr>
              <a:endParaRPr lang="Arial" altLang="Arial" sz="1000" dirty="0"/>
            </a:p>
            <a:p>
              <a:pPr marL="1803400" algn="l" rtl="0" eaLnBrk="0">
                <a:lnSpc>
                  <a:spcPct val="78000"/>
                </a:lnSpc>
                <a:spcBef>
                  <a:spcPts val="701"/>
                </a:spcBef>
                <a:tabLst/>
              </a:pPr>
              <a:r>
                <a:rPr sz="2300" b="1" i="1" kern="0" spc="5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d7</a:t>
              </a:r>
              <a:endParaRPr lang="Times New Roman" altLang="Times New Roman" sz="2300" dirty="0"/>
            </a:p>
            <a:p>
              <a:pPr algn="l" rtl="0" eaLnBrk="0">
                <a:lnSpc>
                  <a:spcPct val="177000"/>
                </a:lnSpc>
                <a:tabLst/>
              </a:pPr>
              <a:endParaRPr lang="Arial" altLang="Arial" sz="1000" dirty="0"/>
            </a:p>
            <a:p>
              <a:pPr marL="1803400" algn="l" rtl="0" eaLnBrk="0">
                <a:lnSpc>
                  <a:spcPct val="79000"/>
                </a:lnSpc>
                <a:spcBef>
                  <a:spcPts val="696"/>
                </a:spcBef>
                <a:tabLst/>
              </a:pPr>
              <a:r>
                <a:rPr sz="2300" b="1" kern="0" spc="-1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i7</a:t>
              </a:r>
              <a:endParaRPr lang="Times New Roman" altLang="Times New Roman" sz="23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700" dirty="0"/>
            </a:p>
            <a:p>
              <a:pPr marL="1714500" algn="l" rtl="0" eaLnBrk="0">
                <a:lnSpc>
                  <a:spcPct val="77000"/>
                </a:lnSpc>
                <a:spcBef>
                  <a:spcPts val="4"/>
                </a:spcBef>
                <a:tabLst/>
              </a:pPr>
              <a:r>
                <a:rPr sz="3100" b="1" kern="0" spc="-9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m7}</a:t>
              </a:r>
              <a:endParaRPr lang="Times New Roman" altLang="Times New Roman" sz="31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5302262" y="6483337"/>
            <a:ext cx="5435562" cy="520741"/>
            <a:chOff x="0" y="0"/>
            <a:chExt cx="5435562" cy="520741"/>
          </a:xfrm>
        </p:grpSpPr>
        <p:pic>
          <p:nvPicPr>
            <p:cNvPr id="654" name="picture 6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5435562" cy="520741"/>
            </a:xfrm>
            <a:prstGeom prst="rect">
              <a:avLst/>
            </a:prstGeom>
          </p:spPr>
        </p:pic>
        <p:sp>
          <p:nvSpPr>
            <p:cNvPr id="656" name="textbox 656"/>
            <p:cNvSpPr/>
            <p:nvPr/>
          </p:nvSpPr>
          <p:spPr>
            <a:xfrm>
              <a:off x="-12700" y="-12700"/>
              <a:ext cx="5461000" cy="560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  <a:tabLst/>
              </a:pPr>
              <a:endParaRPr lang="Arial" altLang="Arial" sz="900" dirty="0"/>
            </a:p>
            <a:p>
              <a:pPr algn="l" rtl="0" eaLnBrk="0">
                <a:lnSpc>
                  <a:spcPct val="7974"/>
                </a:lnSpc>
                <a:tabLst/>
              </a:pPr>
              <a:endParaRPr lang="Arial" altLang="Arial" sz="100" dirty="0"/>
            </a:p>
            <a:p>
              <a:pPr marL="145414" algn="l" rtl="0" eaLnBrk="0">
                <a:lnSpc>
                  <a:spcPct val="80000"/>
                </a:lnSpc>
                <a:tabLst/>
              </a:pPr>
              <a:r>
                <a:rPr sz="3000" b="1" kern="0" spc="-12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CLOSE:={s5,b</a:t>
              </a:r>
              <a:r>
                <a:rPr sz="3000" b="1" kern="0" spc="-13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5,e5,</a:t>
              </a:r>
              <a:r>
                <a:rPr sz="3000" b="1" kern="0" spc="-130" dirty="0">
                  <a:solidFill>
                    <a:srgbClr val="0099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15</a:t>
              </a:r>
              <a:r>
                <a:rPr sz="3000" b="1" kern="0" spc="-130" dirty="0">
                  <a:solidFill>
                    <a:srgbClr val="FF32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}</a:t>
              </a:r>
              <a:endParaRPr lang="Times New Roman" altLang="Times New Roman" sz="3000" dirty="0"/>
            </a:p>
          </p:txBody>
        </p:sp>
      </p:grpSp>
      <p:pic>
        <p:nvPicPr>
          <p:cNvPr id="658" name="picture 6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25550" y="4552912"/>
            <a:ext cx="1543057" cy="1676430"/>
          </a:xfrm>
          <a:prstGeom prst="rect">
            <a:avLst/>
          </a:prstGeom>
        </p:spPr>
      </p:pic>
      <p:pic>
        <p:nvPicPr>
          <p:cNvPr id="660" name="picture 6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356110" y="4571999"/>
            <a:ext cx="1587541" cy="1333493"/>
          </a:xfrm>
          <a:prstGeom prst="rect">
            <a:avLst/>
          </a:prstGeom>
        </p:spPr>
      </p:pic>
      <p:pic>
        <p:nvPicPr>
          <p:cNvPr id="662" name="picture 6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77851" y="3048029"/>
            <a:ext cx="1536748" cy="1295398"/>
          </a:xfrm>
          <a:prstGeom prst="rect">
            <a:avLst/>
          </a:prstGeom>
        </p:spPr>
      </p:pic>
      <p:pic>
        <p:nvPicPr>
          <p:cNvPr id="664" name="picture 6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984468" y="3263929"/>
            <a:ext cx="1727197" cy="1085834"/>
          </a:xfrm>
          <a:prstGeom prst="rect">
            <a:avLst/>
          </a:prstGeom>
        </p:spPr>
      </p:pic>
      <p:pic>
        <p:nvPicPr>
          <p:cNvPr id="666" name="picture 6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971849" y="1644681"/>
            <a:ext cx="1695438" cy="1104842"/>
          </a:xfrm>
          <a:prstGeom prst="rect">
            <a:avLst/>
          </a:prstGeom>
        </p:spPr>
      </p:pic>
      <p:pic>
        <p:nvPicPr>
          <p:cNvPr id="668" name="picture 6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054403" y="114294"/>
            <a:ext cx="1542950" cy="1098586"/>
          </a:xfrm>
          <a:prstGeom prst="rect">
            <a:avLst/>
          </a:prstGeom>
        </p:spPr>
      </p:pic>
      <p:pic>
        <p:nvPicPr>
          <p:cNvPr id="670" name="picture 6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77851" y="1682776"/>
            <a:ext cx="1536748" cy="1047739"/>
          </a:xfrm>
          <a:prstGeom prst="rect">
            <a:avLst/>
          </a:prstGeom>
        </p:spPr>
      </p:pic>
      <p:pic>
        <p:nvPicPr>
          <p:cNvPr id="672" name="picture 6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895806" y="1682776"/>
            <a:ext cx="1498679" cy="1041403"/>
          </a:xfrm>
          <a:prstGeom prst="rect">
            <a:avLst/>
          </a:prstGeom>
        </p:spPr>
      </p:pic>
      <p:pic>
        <p:nvPicPr>
          <p:cNvPr id="674" name="picture 6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4889497" y="3251177"/>
            <a:ext cx="1460504" cy="1041403"/>
          </a:xfrm>
          <a:prstGeom prst="rect">
            <a:avLst/>
          </a:prstGeom>
        </p:spPr>
      </p:pic>
      <p:sp>
        <p:nvSpPr>
          <p:cNvPr id="676" name="textbox 676"/>
          <p:cNvSpPr/>
          <p:nvPr/>
        </p:nvSpPr>
        <p:spPr>
          <a:xfrm>
            <a:off x="133312" y="7436301"/>
            <a:ext cx="2130425" cy="640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35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1000"/>
              </a:lnSpc>
              <a:tabLst/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n(5)</a:t>
            </a:r>
            <a:endParaRPr lang="Times New Roman" altLang="Times New Roman" sz="18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  <p:pic>
        <p:nvPicPr>
          <p:cNvPr id="678" name="picture 6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873209" y="6280189"/>
            <a:ext cx="1079498" cy="1034987"/>
          </a:xfrm>
          <a:prstGeom prst="rect">
            <a:avLst/>
          </a:prstGeom>
        </p:spPr>
      </p:pic>
      <p:sp>
        <p:nvSpPr>
          <p:cNvPr id="680" name="textbox 680"/>
          <p:cNvSpPr/>
          <p:nvPr/>
        </p:nvSpPr>
        <p:spPr>
          <a:xfrm>
            <a:off x="9709143" y="7683599"/>
            <a:ext cx="147320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69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8"/>
          <p:cNvSpPr/>
          <p:nvPr/>
        </p:nvSpPr>
        <p:spPr>
          <a:xfrm>
            <a:off x="158763" y="557798"/>
            <a:ext cx="10693400" cy="6103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828"/>
              </a:lnSpc>
              <a:tabLst/>
            </a:pPr>
            <a:endParaRPr lang="Arial" altLang="Arial" sz="100" dirty="0"/>
          </a:p>
          <a:p>
            <a:pPr marL="1296035" algn="l" rtl="0" eaLnBrk="0">
              <a:lnSpc>
                <a:spcPct val="99000"/>
              </a:lnSpc>
              <a:tabLst/>
            </a:pPr>
            <a:r>
              <a:rPr sz="4000" b="1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2.2.2谓词</a:t>
            </a:r>
            <a:endParaRPr lang="KaiTi" altLang="KaiTi" sz="4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1000" dirty="0"/>
          </a:p>
          <a:p>
            <a:pPr marL="44450" algn="l" rtl="0" eaLnBrk="0">
              <a:lnSpc>
                <a:spcPct val="87000"/>
              </a:lnSpc>
              <a:spcBef>
                <a:spcPts val="904"/>
              </a:spcBef>
              <a:tabLst/>
            </a:pP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·谓词逻辑是命题逻辑的扩充与发展，它</a:t>
            </a:r>
            <a:r>
              <a:rPr sz="3000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将一个原子命题分解</a:t>
            </a:r>
            <a:endParaRPr lang="KaiTi" altLang="KaiTi" sz="3000" dirty="0"/>
          </a:p>
          <a:p>
            <a:pPr marL="321945" indent="-5080" algn="l" rtl="0" eaLnBrk="0">
              <a:lnSpc>
                <a:spcPct val="123000"/>
              </a:lnSpc>
              <a:spcBef>
                <a:spcPts val="43"/>
              </a:spcBef>
              <a:tabLst/>
            </a:pPr>
            <a:r>
              <a:rPr sz="3000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成谓词与个体两部分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r>
              <a:rPr sz="3000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谓</a:t>
            </a:r>
            <a:r>
              <a:rPr sz="3000" kern="0" spc="-6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词</a:t>
            </a:r>
            <a:r>
              <a:rPr sz="3000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描述个体的</a:t>
            </a:r>
            <a:r>
              <a:rPr sz="3000" kern="0" spc="-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属性，以及个体之间</a:t>
            </a:r>
            <a:r>
              <a:rPr sz="3000" kern="0" spc="-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3000" b="1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的关系</a:t>
            </a:r>
            <a:r>
              <a:rPr sz="30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r>
              <a:rPr sz="3000" kern="0" spc="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谓词对应于语言中的谓语，或谓语+</a:t>
            </a:r>
            <a:r>
              <a:rPr sz="30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宾语</a:t>
            </a:r>
            <a:r>
              <a:rPr sz="30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3000" dirty="0"/>
          </a:p>
          <a:p>
            <a:pPr marL="12700" algn="l" rtl="0" eaLnBrk="0">
              <a:lnSpc>
                <a:spcPct val="87000"/>
              </a:lnSpc>
              <a:spcBef>
                <a:spcPts val="1120"/>
              </a:spcBef>
              <a:tabLst/>
            </a:pPr>
            <a:r>
              <a:rPr sz="30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·谓词逻辑继续拆分命题，把命题拆为“π”、</a:t>
            </a:r>
            <a:r>
              <a:rPr sz="30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“...是无理数”、</a:t>
            </a:r>
            <a:endParaRPr lang="KaiTi" altLang="KaiTi" sz="3000" dirty="0"/>
          </a:p>
          <a:p>
            <a:pPr marL="316865" indent="139700" algn="l" rtl="0" eaLnBrk="0">
              <a:lnSpc>
                <a:spcPct val="123000"/>
              </a:lnSpc>
              <a:spcBef>
                <a:spcPts val="15"/>
              </a:spcBef>
              <a:tabLst/>
            </a:pP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“..是实数”这些结构，可以得出命题</a:t>
            </a: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R“π     </a:t>
            </a: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是实数”这种</a:t>
            </a:r>
            <a:r>
              <a:rPr sz="30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命题。其中“...是无理数”、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“...是实数”称为</a:t>
            </a:r>
            <a:r>
              <a:rPr sz="3000" kern="0" spc="-1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谓</a:t>
            </a:r>
            <a:r>
              <a:rPr sz="3000" kern="0" spc="-6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1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词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。上例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3000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所说的π就是</a:t>
            </a:r>
            <a:r>
              <a:rPr sz="3000" b="1" kern="0" spc="-1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个体词</a:t>
            </a:r>
            <a:r>
              <a:rPr sz="3000" b="1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3000" dirty="0"/>
          </a:p>
          <a:p>
            <a:pPr marL="44450" algn="l" rtl="0" eaLnBrk="0">
              <a:lnSpc>
                <a:spcPct val="87000"/>
              </a:lnSpc>
              <a:spcBef>
                <a:spcPts val="1043"/>
              </a:spcBef>
              <a:tabLst/>
            </a:pP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·个体常项常用单词或</a:t>
            </a:r>
            <a:r>
              <a:rPr sz="3000" kern="0" spc="-4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a,b,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sz="3000" kern="0" spc="3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等小写字母表记，个体变项常用</a:t>
            </a:r>
            <a:endParaRPr lang="KaiTi" altLang="KaiTi" sz="3000" dirty="0"/>
          </a:p>
          <a:p>
            <a:pPr marL="266065" algn="l" rtl="0" eaLnBrk="0">
              <a:lnSpc>
                <a:spcPts val="4399"/>
              </a:lnSpc>
              <a:tabLst/>
            </a:pP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x,y,z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等小写字母表记。</a:t>
            </a:r>
            <a:endParaRPr lang="KaiTi" altLang="KaiTi" sz="3000" dirty="0"/>
          </a:p>
        </p:txBody>
      </p:sp>
      <p:sp>
        <p:nvSpPr>
          <p:cNvPr id="60" name="textbox 60"/>
          <p:cNvSpPr/>
          <p:nvPr/>
        </p:nvSpPr>
        <p:spPr>
          <a:xfrm>
            <a:off x="101552" y="7867205"/>
            <a:ext cx="654050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6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picture 6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69955" y="76200"/>
            <a:ext cx="5511805" cy="8020050"/>
          </a:xfrm>
          <a:prstGeom prst="rect">
            <a:avLst/>
          </a:prstGeom>
        </p:spPr>
      </p:pic>
      <p:sp>
        <p:nvSpPr>
          <p:cNvPr id="684" name="textbox 684"/>
          <p:cNvSpPr/>
          <p:nvPr/>
        </p:nvSpPr>
        <p:spPr>
          <a:xfrm>
            <a:off x="7169117" y="1041413"/>
            <a:ext cx="2788285" cy="4438650"/>
          </a:xfrm>
          <a:prstGeom prst="rect">
            <a:avLst/>
          </a:prstGeom>
          <a:solidFill>
            <a:srgbClr val="FCF998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lang="Arial" altLang="Arial" sz="900" dirty="0"/>
          </a:p>
          <a:p>
            <a:pPr marL="132714" algn="l" rtl="0" eaLnBrk="0">
              <a:lnSpc>
                <a:spcPct val="79000"/>
              </a:lnSpc>
              <a:spcBef>
                <a:spcPts val="5"/>
              </a:spcBef>
              <a:tabLst/>
            </a:pPr>
            <a:r>
              <a:rPr sz="3000" b="1" kern="0" spc="-12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OPEN:={</a:t>
            </a:r>
            <a:r>
              <a:rPr sz="3000" b="1" kern="0" spc="-12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g5</a:t>
            </a:r>
            <a:endParaRPr lang="Times New Roman" altLang="Times New Roman" sz="3000" dirty="0"/>
          </a:p>
          <a:p>
            <a:pPr marL="1714500" algn="l" rtl="0" eaLnBrk="0">
              <a:lnSpc>
                <a:spcPts val="4549"/>
              </a:lnSpc>
              <a:tabLst/>
            </a:pPr>
            <a:r>
              <a:rPr sz="2200" b="1" kern="0" spc="-30" dirty="0">
                <a:solidFill>
                  <a:srgbClr val="FF32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a7</a:t>
            </a:r>
            <a:endParaRPr lang="Arial" altLang="Arial" sz="2200" dirty="0"/>
          </a:p>
          <a:p>
            <a:pPr marL="1714500" algn="l" rtl="0" eaLnBrk="0">
              <a:lnSpc>
                <a:spcPts val="5199"/>
              </a:lnSpc>
              <a:tabLst/>
            </a:pPr>
            <a:r>
              <a:rPr sz="2600" b="1" kern="0" spc="-2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c7</a:t>
            </a:r>
            <a:endParaRPr lang="Times New Roman" altLang="Times New Roman" sz="2600" dirty="0"/>
          </a:p>
          <a:p>
            <a:pPr marL="1714500" algn="l" rtl="0" eaLnBrk="0">
              <a:lnSpc>
                <a:spcPts val="4950"/>
              </a:lnSpc>
              <a:tabLst/>
            </a:pPr>
            <a:r>
              <a:rPr sz="2600" b="1" kern="0" spc="-3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d7</a:t>
            </a:r>
            <a:endParaRPr lang="Times New Roman" altLang="Times New Roman" sz="26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1720850" algn="l" rtl="0" eaLnBrk="0">
              <a:lnSpc>
                <a:spcPct val="96000"/>
              </a:lnSpc>
              <a:spcBef>
                <a:spcPts val="636"/>
              </a:spcBef>
              <a:tabLst/>
            </a:pPr>
            <a:r>
              <a:rPr sz="2100" kern="0" spc="-10" dirty="0">
                <a:solidFill>
                  <a:srgbClr val="FF32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订</a:t>
            </a:r>
            <a:endParaRPr lang="SimSun" altLang="SimSun" sz="2100" dirty="0"/>
          </a:p>
          <a:p>
            <a:pPr algn="l" rtl="0" eaLnBrk="0">
              <a:lnSpc>
                <a:spcPct val="172000"/>
              </a:lnSpc>
              <a:tabLst/>
            </a:pPr>
            <a:endParaRPr lang="Arial" altLang="Arial" sz="1000" dirty="0"/>
          </a:p>
          <a:p>
            <a:pPr marL="1631950" algn="l" rtl="0" eaLnBrk="0">
              <a:lnSpc>
                <a:spcPts val="1815"/>
              </a:lnSpc>
              <a:spcBef>
                <a:spcPts val="782"/>
              </a:spcBef>
              <a:tabLst/>
            </a:pPr>
            <a:r>
              <a:rPr sz="2600" b="1" kern="0" spc="-2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m7</a:t>
            </a:r>
            <a:endParaRPr lang="Times New Roman" altLang="Times New Roman" sz="2600" dirty="0"/>
          </a:p>
          <a:p>
            <a:pPr marL="1631950" algn="l" rtl="0" eaLnBrk="0">
              <a:lnSpc>
                <a:spcPts val="5440"/>
              </a:lnSpc>
              <a:tabLst/>
            </a:pPr>
            <a:r>
              <a:rPr sz="3100" b="1" kern="0" spc="-70" dirty="0">
                <a:solidFill>
                  <a:srgbClr val="0099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07</a:t>
            </a:r>
            <a:r>
              <a:rPr sz="3100" b="1" kern="0" spc="-70" dirty="0">
                <a:solidFill>
                  <a:srgbClr val="FF32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}</a:t>
            </a:r>
            <a:endParaRPr lang="SimSun" altLang="SimSun" sz="3100" dirty="0"/>
          </a:p>
        </p:txBody>
      </p:sp>
      <p:sp>
        <p:nvSpPr>
          <p:cNvPr id="686" name="textbox 686"/>
          <p:cNvSpPr/>
          <p:nvPr/>
        </p:nvSpPr>
        <p:spPr>
          <a:xfrm>
            <a:off x="6654764" y="5594315"/>
            <a:ext cx="3905884" cy="1816735"/>
          </a:xfrm>
          <a:prstGeom prst="rect">
            <a:avLst/>
          </a:prstGeom>
          <a:solidFill>
            <a:srgbClr val="FCFA9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800" dirty="0"/>
          </a:p>
          <a:p>
            <a:pPr marL="114300" algn="l" rtl="0" eaLnBrk="0">
              <a:lnSpc>
                <a:spcPct val="81000"/>
              </a:lnSpc>
              <a:tabLst/>
            </a:pPr>
            <a:r>
              <a:rPr sz="3000" b="1" kern="0" spc="-11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CLOSE:={s5,b5</a:t>
            </a:r>
            <a:r>
              <a:rPr sz="3000" b="1" kern="0" spc="-12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endParaRPr lang="Times New Roman" altLang="Times New Roman" sz="3000" dirty="0"/>
          </a:p>
          <a:p>
            <a:pPr algn="l" rtl="0" eaLnBrk="0">
              <a:lnSpc>
                <a:spcPct val="160000"/>
              </a:lnSpc>
              <a:tabLst/>
            </a:pPr>
            <a:endParaRPr lang="Arial" altLang="Arial" sz="1000" dirty="0"/>
          </a:p>
          <a:p>
            <a:pPr marL="2228850" algn="l" rtl="0" eaLnBrk="0">
              <a:lnSpc>
                <a:spcPct val="73000"/>
              </a:lnSpc>
              <a:spcBef>
                <a:spcPts val="791"/>
              </a:spcBef>
              <a:tabLst/>
            </a:pPr>
            <a:r>
              <a:rPr sz="2600" b="1" kern="0" spc="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e5,15,</a:t>
            </a:r>
            <a:endParaRPr lang="Times New Roman" altLang="Times New Roman" sz="2600" dirty="0"/>
          </a:p>
          <a:p>
            <a:pPr marL="2228850" algn="l" rtl="0" eaLnBrk="0">
              <a:lnSpc>
                <a:spcPts val="4299"/>
              </a:lnSpc>
              <a:tabLst/>
            </a:pPr>
            <a:r>
              <a:rPr sz="2200" b="1" kern="0" spc="-30" dirty="0">
                <a:solidFill>
                  <a:srgbClr val="0099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n5</a:t>
            </a:r>
            <a:r>
              <a:rPr sz="2200" b="1" kern="0" spc="250" dirty="0">
                <a:solidFill>
                  <a:srgbClr val="0099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200" b="1" kern="0" spc="-30" dirty="0">
                <a:solidFill>
                  <a:srgbClr val="FF32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2200" dirty="0"/>
          </a:p>
        </p:txBody>
      </p:sp>
      <p:sp>
        <p:nvSpPr>
          <p:cNvPr id="688" name="textbox 688"/>
          <p:cNvSpPr/>
          <p:nvPr/>
        </p:nvSpPr>
        <p:spPr>
          <a:xfrm>
            <a:off x="1771648" y="6643484"/>
            <a:ext cx="1533525" cy="1952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6000"/>
              </a:lnSpc>
              <a:tabLst/>
            </a:pPr>
            <a:r>
              <a:rPr sz="16600" kern="0" spc="-1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endParaRPr lang="Times New Roman" altLang="Times New Roman" sz="16600" dirty="0"/>
          </a:p>
        </p:txBody>
      </p:sp>
      <p:pic>
        <p:nvPicPr>
          <p:cNvPr id="690" name="picture 6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56110" y="4565663"/>
            <a:ext cx="1581125" cy="1327158"/>
          </a:xfrm>
          <a:prstGeom prst="rect">
            <a:avLst/>
          </a:prstGeom>
        </p:spPr>
      </p:pic>
      <p:pic>
        <p:nvPicPr>
          <p:cNvPr id="692" name="picture 6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84267" y="3054365"/>
            <a:ext cx="1524023" cy="1289062"/>
          </a:xfrm>
          <a:prstGeom prst="rect">
            <a:avLst/>
          </a:prstGeom>
        </p:spPr>
      </p:pic>
      <p:pic>
        <p:nvPicPr>
          <p:cNvPr id="694" name="picture 6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984468" y="3263929"/>
            <a:ext cx="1701854" cy="1092170"/>
          </a:xfrm>
          <a:prstGeom prst="rect">
            <a:avLst/>
          </a:prstGeom>
        </p:spPr>
      </p:pic>
      <p:pic>
        <p:nvPicPr>
          <p:cNvPr id="696" name="picture 6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984468" y="1644681"/>
            <a:ext cx="1670095" cy="1104842"/>
          </a:xfrm>
          <a:prstGeom prst="rect">
            <a:avLst/>
          </a:prstGeom>
        </p:spPr>
      </p:pic>
      <p:pic>
        <p:nvPicPr>
          <p:cNvPr id="698" name="picture 6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054403" y="114294"/>
            <a:ext cx="1542950" cy="1098586"/>
          </a:xfrm>
          <a:prstGeom prst="rect">
            <a:avLst/>
          </a:prstGeom>
        </p:spPr>
      </p:pic>
      <p:pic>
        <p:nvPicPr>
          <p:cNvPr id="700" name="picture 7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77851" y="1682776"/>
            <a:ext cx="1530439" cy="1041403"/>
          </a:xfrm>
          <a:prstGeom prst="rect">
            <a:avLst/>
          </a:prstGeom>
        </p:spPr>
      </p:pic>
      <p:pic>
        <p:nvPicPr>
          <p:cNvPr id="702" name="picture 7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895806" y="1682776"/>
            <a:ext cx="1498679" cy="1041403"/>
          </a:xfrm>
          <a:prstGeom prst="rect">
            <a:avLst/>
          </a:prstGeom>
        </p:spPr>
      </p:pic>
      <p:pic>
        <p:nvPicPr>
          <p:cNvPr id="704" name="picture 70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663726" y="4857754"/>
            <a:ext cx="1492263" cy="1035067"/>
          </a:xfrm>
          <a:prstGeom prst="rect">
            <a:avLst/>
          </a:prstGeom>
        </p:spPr>
      </p:pic>
      <p:pic>
        <p:nvPicPr>
          <p:cNvPr id="706" name="picture 7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889497" y="3251177"/>
            <a:ext cx="1460504" cy="1041403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21600000">
            <a:off x="7175532" y="336530"/>
            <a:ext cx="1435054" cy="520741"/>
            <a:chOff x="0" y="0"/>
            <a:chExt cx="1435054" cy="520741"/>
          </a:xfrm>
        </p:grpSpPr>
        <p:pic>
          <p:nvPicPr>
            <p:cNvPr id="708" name="picture 70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0" y="0"/>
              <a:ext cx="1435054" cy="520741"/>
            </a:xfrm>
            <a:prstGeom prst="rect">
              <a:avLst/>
            </a:prstGeom>
          </p:spPr>
        </p:pic>
        <p:sp>
          <p:nvSpPr>
            <p:cNvPr id="710" name="textbox 710"/>
            <p:cNvSpPr/>
            <p:nvPr/>
          </p:nvSpPr>
          <p:spPr>
            <a:xfrm>
              <a:off x="-12700" y="-12700"/>
              <a:ext cx="1460500" cy="5949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marL="143510" algn="l" rtl="0" eaLnBrk="0">
                <a:lnSpc>
                  <a:spcPts val="2674"/>
                </a:lnSpc>
                <a:spcBef>
                  <a:spcPts val="4"/>
                </a:spcBef>
                <a:tabLst/>
              </a:pPr>
              <a:r>
                <a:rPr sz="2200" b="1" kern="0" spc="-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循</a:t>
              </a:r>
              <a:r>
                <a:rPr sz="2200" kern="0" spc="-22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2200" b="1" kern="0" spc="-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环</a:t>
              </a:r>
              <a:r>
                <a:rPr sz="2200" kern="0" spc="-28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 </a:t>
              </a:r>
              <a:r>
                <a:rPr sz="2200" b="1" kern="0" spc="-70" dirty="0">
                  <a:solidFill>
                    <a:srgbClr val="000000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5</a:t>
              </a:r>
              <a:endParaRPr lang="KaiTi" altLang="KaiTi" sz="2200" dirty="0"/>
            </a:p>
          </p:txBody>
        </p:sp>
      </p:grpSp>
      <p:sp>
        <p:nvSpPr>
          <p:cNvPr id="712" name="textbox 712"/>
          <p:cNvSpPr/>
          <p:nvPr/>
        </p:nvSpPr>
        <p:spPr>
          <a:xfrm>
            <a:off x="133312" y="7895318"/>
            <a:ext cx="608965" cy="181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35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  <p:sp>
        <p:nvSpPr>
          <p:cNvPr id="714" name="textbox 714"/>
          <p:cNvSpPr/>
          <p:nvPr/>
        </p:nvSpPr>
        <p:spPr>
          <a:xfrm>
            <a:off x="9709143" y="7683599"/>
            <a:ext cx="147954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70</a:t>
            </a:r>
            <a:endParaRPr lang="Times New Roman" altLang="Times New Roman" sz="10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icture 7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7230" y="76200"/>
            <a:ext cx="5530840" cy="8020050"/>
          </a:xfrm>
          <a:prstGeom prst="rect">
            <a:avLst/>
          </a:prstGeom>
        </p:spPr>
      </p:pic>
      <p:pic>
        <p:nvPicPr>
          <p:cNvPr id="718" name="picture 7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56110" y="4565663"/>
            <a:ext cx="1581125" cy="1339829"/>
          </a:xfrm>
          <a:prstGeom prst="rect">
            <a:avLst/>
          </a:prstGeom>
        </p:spPr>
      </p:pic>
      <p:pic>
        <p:nvPicPr>
          <p:cNvPr id="720" name="picture 7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77851" y="3048029"/>
            <a:ext cx="1536748" cy="1295398"/>
          </a:xfrm>
          <a:prstGeom prst="rect">
            <a:avLst/>
          </a:prstGeom>
        </p:spPr>
      </p:pic>
      <p:pic>
        <p:nvPicPr>
          <p:cNvPr id="722" name="picture 7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984468" y="3263929"/>
            <a:ext cx="1720888" cy="1092170"/>
          </a:xfrm>
          <a:prstGeom prst="rect">
            <a:avLst/>
          </a:prstGeom>
        </p:spPr>
      </p:pic>
      <p:pic>
        <p:nvPicPr>
          <p:cNvPr id="724" name="picture 7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971849" y="1644681"/>
            <a:ext cx="1689022" cy="1104842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 rot="21600000">
            <a:off x="7086564" y="4616430"/>
            <a:ext cx="3067081" cy="596932"/>
            <a:chOff x="0" y="0"/>
            <a:chExt cx="3067081" cy="596932"/>
          </a:xfrm>
        </p:grpSpPr>
        <p:pic>
          <p:nvPicPr>
            <p:cNvPr id="726" name="picture 7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3067081" cy="596932"/>
            </a:xfrm>
            <a:prstGeom prst="rect">
              <a:avLst/>
            </a:prstGeom>
          </p:spPr>
        </p:pic>
        <p:sp>
          <p:nvSpPr>
            <p:cNvPr id="728" name="textbox 728"/>
            <p:cNvSpPr/>
            <p:nvPr/>
          </p:nvSpPr>
          <p:spPr>
            <a:xfrm>
              <a:off x="-12700" y="-12700"/>
              <a:ext cx="3093085" cy="6705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  <a:tabLst/>
              </a:pPr>
              <a:endParaRPr lang="Arial" altLang="Arial" sz="500" dirty="0"/>
            </a:p>
            <a:p>
              <a:pPr marL="170814" algn="l" rtl="0" eaLnBrk="0">
                <a:lnSpc>
                  <a:spcPct val="96000"/>
                </a:lnSpc>
                <a:spcBef>
                  <a:spcPts val="4"/>
                </a:spcBef>
                <a:tabLst/>
              </a:pPr>
              <a:r>
                <a:rPr sz="3500" b="1" kern="0" spc="-220" dirty="0">
                  <a:solidFill>
                    <a:srgbClr val="FFFFFF">
                      <a:alpha val="100000"/>
                    </a:srgbClr>
                  </a:solidFill>
                  <a:latin typeface="KaiTi"/>
                  <a:ea typeface="KaiTi"/>
                  <a:cs typeface="KaiTi"/>
                </a:rPr>
                <a:t>最理想搜索图</a:t>
              </a:r>
              <a:r>
                <a:rPr sz="3500" b="1" kern="0" spc="-22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G</a:t>
              </a:r>
              <a:endParaRPr lang="Times New Roman" altLang="Times New Roman" sz="3500" dirty="0"/>
            </a:p>
          </p:txBody>
        </p:sp>
      </p:grpSp>
      <p:pic>
        <p:nvPicPr>
          <p:cNvPr id="730" name="picture 7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054403" y="114294"/>
            <a:ext cx="1542950" cy="1098586"/>
          </a:xfrm>
          <a:prstGeom prst="rect">
            <a:avLst/>
          </a:prstGeom>
        </p:spPr>
      </p:pic>
      <p:pic>
        <p:nvPicPr>
          <p:cNvPr id="732" name="picture 7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84267" y="1682776"/>
            <a:ext cx="1530332" cy="1041403"/>
          </a:xfrm>
          <a:prstGeom prst="rect">
            <a:avLst/>
          </a:prstGeom>
        </p:spPr>
      </p:pic>
      <p:sp>
        <p:nvSpPr>
          <p:cNvPr id="734" name="textbox 734"/>
          <p:cNvSpPr/>
          <p:nvPr/>
        </p:nvSpPr>
        <p:spPr>
          <a:xfrm>
            <a:off x="6826286" y="1314415"/>
            <a:ext cx="3009900" cy="521334"/>
          </a:xfrm>
          <a:prstGeom prst="rect">
            <a:avLst/>
          </a:prstGeom>
          <a:solidFill>
            <a:srgbClr val="FDFD98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  <a:tabLst/>
            </a:pPr>
            <a:endParaRPr lang="Arial" altLang="Arial" sz="400" dirty="0"/>
          </a:p>
          <a:p>
            <a:pPr marL="125095" algn="l" rtl="0" eaLnBrk="0">
              <a:lnSpc>
                <a:spcPct val="96000"/>
              </a:lnSpc>
              <a:spcBef>
                <a:spcPts val="3"/>
              </a:spcBef>
              <a:tabLst/>
            </a:pPr>
            <a:r>
              <a:rPr sz="3000" b="1" kern="0" spc="-23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成功结束</a:t>
            </a:r>
            <a:endParaRPr lang="KaiTi" altLang="KaiTi" sz="3000" dirty="0"/>
          </a:p>
        </p:txBody>
      </p:sp>
      <p:sp>
        <p:nvSpPr>
          <p:cNvPr id="736" name="textbox 736"/>
          <p:cNvSpPr/>
          <p:nvPr/>
        </p:nvSpPr>
        <p:spPr>
          <a:xfrm>
            <a:off x="6750042" y="247669"/>
            <a:ext cx="3004185" cy="520700"/>
          </a:xfrm>
          <a:prstGeom prst="rect">
            <a:avLst/>
          </a:prstGeom>
          <a:solidFill>
            <a:srgbClr val="FDFE99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  <a:tabLst/>
            </a:pPr>
            <a:endParaRPr lang="Arial" altLang="Arial" sz="900" dirty="0"/>
          </a:p>
          <a:p>
            <a:pPr algn="l" rtl="0" eaLnBrk="0">
              <a:lnSpc>
                <a:spcPct val="6338"/>
              </a:lnSpc>
              <a:tabLst/>
            </a:pPr>
            <a:endParaRPr lang="Arial" altLang="Arial" sz="100" dirty="0"/>
          </a:p>
          <a:p>
            <a:pPr marL="92710" algn="l" rtl="0" eaLnBrk="0">
              <a:lnSpc>
                <a:spcPts val="2795"/>
              </a:lnSpc>
              <a:tabLst/>
            </a:pPr>
            <a:r>
              <a:rPr sz="2300" b="1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循</a:t>
            </a:r>
            <a:r>
              <a:rPr sz="2300" kern="0" spc="-4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300" b="1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环</a:t>
            </a:r>
            <a:r>
              <a:rPr sz="2300" kern="0" spc="-4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300" b="1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6</a:t>
            </a:r>
            <a:endParaRPr lang="KaiTi" altLang="KaiTi" sz="2300" dirty="0"/>
          </a:p>
        </p:txBody>
      </p:sp>
      <p:pic>
        <p:nvPicPr>
          <p:cNvPr id="738" name="picture 7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663726" y="4857753"/>
            <a:ext cx="1492263" cy="1047739"/>
          </a:xfrm>
          <a:prstGeom prst="rect">
            <a:avLst/>
          </a:prstGeom>
        </p:spPr>
      </p:pic>
      <p:pic>
        <p:nvPicPr>
          <p:cNvPr id="740" name="picture 7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895806" y="1682776"/>
            <a:ext cx="1498679" cy="1041403"/>
          </a:xfrm>
          <a:prstGeom prst="rect">
            <a:avLst/>
          </a:prstGeom>
        </p:spPr>
      </p:pic>
      <p:pic>
        <p:nvPicPr>
          <p:cNvPr id="742" name="picture 7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889497" y="3251177"/>
            <a:ext cx="1460504" cy="1041403"/>
          </a:xfrm>
          <a:prstGeom prst="rect">
            <a:avLst/>
          </a:prstGeom>
        </p:spPr>
      </p:pic>
      <p:sp>
        <p:nvSpPr>
          <p:cNvPr id="744" name="textbox 744"/>
          <p:cNvSpPr/>
          <p:nvPr/>
        </p:nvSpPr>
        <p:spPr>
          <a:xfrm>
            <a:off x="1771648" y="6996787"/>
            <a:ext cx="1452880" cy="14376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158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6000"/>
              </a:lnSpc>
              <a:tabLst/>
            </a:pPr>
            <a:r>
              <a:rPr sz="12200" kern="0" spc="-10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sz="12200" kern="0" spc="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K</a:t>
            </a:r>
            <a:endParaRPr lang="Times New Roman" altLang="Times New Roman" sz="12200" dirty="0"/>
          </a:p>
        </p:txBody>
      </p:sp>
      <p:sp>
        <p:nvSpPr>
          <p:cNvPr id="746" name="textbox 746"/>
          <p:cNvSpPr/>
          <p:nvPr/>
        </p:nvSpPr>
        <p:spPr>
          <a:xfrm>
            <a:off x="3746505" y="6166025"/>
            <a:ext cx="973455" cy="4724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60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38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0231</a:t>
            </a:r>
            <a:endParaRPr lang="Times New Roman" altLang="Times New Roman" sz="3800" dirty="0"/>
          </a:p>
        </p:txBody>
      </p:sp>
      <p:sp>
        <p:nvSpPr>
          <p:cNvPr id="748" name="textbox 748"/>
          <p:cNvSpPr/>
          <p:nvPr/>
        </p:nvSpPr>
        <p:spPr>
          <a:xfrm>
            <a:off x="133312" y="7890765"/>
            <a:ext cx="631190" cy="1860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23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  <p:sp>
        <p:nvSpPr>
          <p:cNvPr id="750" name="textbox 750"/>
          <p:cNvSpPr/>
          <p:nvPr/>
        </p:nvSpPr>
        <p:spPr>
          <a:xfrm>
            <a:off x="9702834" y="7675365"/>
            <a:ext cx="141604" cy="1358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5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71</a:t>
            </a:r>
            <a:endParaRPr lang="Times New Roman" altLang="Times New Roman" sz="9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extbox 752"/>
          <p:cNvSpPr/>
          <p:nvPr/>
        </p:nvSpPr>
        <p:spPr>
          <a:xfrm>
            <a:off x="703543" y="1029118"/>
            <a:ext cx="9822180" cy="5328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93"/>
              </a:lnSpc>
              <a:tabLst/>
            </a:pPr>
            <a:endParaRPr lang="Arial" altLang="Arial" sz="100" dirty="0"/>
          </a:p>
          <a:p>
            <a:pPr marL="689609" algn="l" rtl="0" eaLnBrk="0">
              <a:lnSpc>
                <a:spcPct val="97000"/>
              </a:lnSpc>
              <a:tabLst/>
            </a:pPr>
            <a:r>
              <a:rPr sz="5000" b="1" kern="0" spc="3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4</a:t>
            </a:r>
            <a:r>
              <a:rPr sz="5000" kern="0" spc="-14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5000" b="1" kern="0" spc="3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.6博弈</a:t>
            </a:r>
            <a:endParaRPr lang="KaiTi" altLang="KaiTi" sz="5000" dirty="0"/>
          </a:p>
          <a:p>
            <a:pPr marL="1282700" algn="l" rtl="0" eaLnBrk="0">
              <a:lnSpc>
                <a:spcPct val="87000"/>
              </a:lnSpc>
              <a:spcBef>
                <a:spcPts val="1180"/>
              </a:spcBef>
              <a:tabLst/>
            </a:pPr>
            <a:r>
              <a:rPr sz="28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这里讲的博弈是二人博</a:t>
            </a:r>
            <a:r>
              <a:rPr sz="2800" b="1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弈，二人零和、全信息、非</a:t>
            </a:r>
            <a:endParaRPr lang="KaiTi" altLang="KaiTi" sz="2800" dirty="0"/>
          </a:p>
          <a:p>
            <a:pPr marL="12700" algn="l" rtl="0" eaLnBrk="0">
              <a:lnSpc>
                <a:spcPts val="3749"/>
              </a:lnSpc>
              <a:tabLst/>
            </a:pPr>
            <a:r>
              <a:rPr sz="2800" b="1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偶然博弈，博弈双方的利益是完全对立的。</a:t>
            </a:r>
            <a:endParaRPr lang="KaiTi" altLang="KaiTi" sz="2800" dirty="0"/>
          </a:p>
          <a:p>
            <a:pPr marL="1294764" algn="l" rtl="0" eaLnBrk="0">
              <a:lnSpc>
                <a:spcPct val="99000"/>
              </a:lnSpc>
              <a:spcBef>
                <a:spcPts val="1241"/>
              </a:spcBef>
              <a:tabLst/>
            </a:pPr>
            <a:r>
              <a:rPr sz="2500" b="1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其对立性主要表现在下列几个方</a:t>
            </a:r>
            <a:r>
              <a:rPr sz="2500" b="1" kern="0" spc="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面：</a:t>
            </a:r>
            <a:endParaRPr lang="KaiTi" altLang="KaiTi" sz="2500" dirty="0"/>
          </a:p>
          <a:p>
            <a:pPr marL="648969" indent="106045" algn="l" rtl="0" eaLnBrk="0">
              <a:lnSpc>
                <a:spcPct val="104000"/>
              </a:lnSpc>
              <a:spcBef>
                <a:spcPts val="1078"/>
              </a:spcBef>
              <a:tabLst/>
            </a:pPr>
            <a:r>
              <a:rPr sz="2500" b="1" kern="0" spc="9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(1)对垒的双方</a:t>
            </a:r>
            <a:r>
              <a:rPr sz="2500" b="1" kern="0" spc="0" dirty="0">
                <a:solidFill>
                  <a:srgbClr val="0036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500" b="1" kern="0" spc="9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2500" b="1" kern="0" spc="0" dirty="0">
                <a:solidFill>
                  <a:srgbClr val="0036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</a:t>
            </a:r>
            <a:r>
              <a:rPr sz="2500" b="1" kern="0" spc="9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轮流采取行动，博弈的结果只能</a:t>
            </a:r>
            <a:r>
              <a:rPr sz="2500" kern="0" spc="9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</a:t>
            </a:r>
            <a:r>
              <a:rPr sz="2500" kern="0" spc="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3种情况：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 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胜、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 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败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；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 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败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</a:t>
            </a:r>
            <a:r>
              <a:rPr sz="2500" kern="0" spc="-180" dirty="0">
                <a:solidFill>
                  <a:srgbClr val="0036CC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kern="0" spc="-11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胜；平局。</a:t>
            </a:r>
            <a:endParaRPr lang="SimSun" altLang="SimSun" sz="2500" dirty="0"/>
          </a:p>
          <a:p>
            <a:pPr marL="750569" algn="l" rtl="0" eaLnBrk="0">
              <a:lnSpc>
                <a:spcPct val="97000"/>
              </a:lnSpc>
              <a:spcBef>
                <a:spcPts val="1890"/>
              </a:spcBef>
              <a:tabLst/>
            </a:pPr>
            <a:r>
              <a:rPr sz="2500" kern="0" spc="5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(2)在对垒过程中，任何一</a:t>
            </a:r>
            <a:r>
              <a:rPr sz="2500" kern="0" spc="4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方都了解当前的格局和过去的历史。</a:t>
            </a:r>
            <a:endParaRPr lang="KaiTi" altLang="KaiTi" sz="2500" dirty="0"/>
          </a:p>
          <a:p>
            <a:pPr marL="750569" algn="l" rtl="0" eaLnBrk="0">
              <a:lnSpc>
                <a:spcPct val="89000"/>
              </a:lnSpc>
              <a:spcBef>
                <a:spcPts val="1831"/>
              </a:spcBef>
              <a:tabLst/>
            </a:pPr>
            <a:r>
              <a:rPr sz="2500" kern="0" spc="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(3)任何一方在采取行动前都要根据当前的</a:t>
            </a:r>
            <a:r>
              <a:rPr sz="2500" kern="0" spc="10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实际情况，进行得</a:t>
            </a:r>
            <a:endParaRPr lang="KaiTi" altLang="KaiTi" sz="2500" dirty="0"/>
          </a:p>
          <a:p>
            <a:pPr marL="654684" indent="25400" algn="l" rtl="0" eaLnBrk="0">
              <a:lnSpc>
                <a:spcPct val="120000"/>
              </a:lnSpc>
              <a:spcBef>
                <a:spcPts val="49"/>
              </a:spcBef>
              <a:tabLst/>
            </a:pPr>
            <a:r>
              <a:rPr sz="2500" kern="0" spc="5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失分析，选择对自己最为有利而对对方最不利的对策，在不存</a:t>
            </a:r>
            <a:r>
              <a:rPr sz="2500" kern="0" spc="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2500" kern="0" spc="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在“碰运气”的偶然因素，即双方都很理智</a:t>
            </a:r>
            <a:r>
              <a:rPr sz="2500" kern="0" spc="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地决定自己的行动。</a:t>
            </a:r>
            <a:endParaRPr lang="KaiTi" altLang="KaiTi" sz="2500" dirty="0"/>
          </a:p>
        </p:txBody>
      </p:sp>
      <p:sp>
        <p:nvSpPr>
          <p:cNvPr id="754" name="textbox 754"/>
          <p:cNvSpPr/>
          <p:nvPr/>
        </p:nvSpPr>
        <p:spPr>
          <a:xfrm>
            <a:off x="1219227" y="7653385"/>
            <a:ext cx="7913369" cy="2654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76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20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</a:t>
            </a:r>
            <a:r>
              <a:rPr sz="2000" b="1" kern="0" spc="10" baseline="7813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72</a:t>
            </a:r>
            <a:endParaRPr lang="Times New Roman" altLang="Times New Roman" sz="2000" baseline="7813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6"/>
          <p:cNvSpPr/>
          <p:nvPr/>
        </p:nvSpPr>
        <p:spPr>
          <a:xfrm>
            <a:off x="819186" y="933974"/>
            <a:ext cx="9314180" cy="52819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516"/>
              </a:lnSpc>
              <a:tabLst/>
            </a:pPr>
            <a:endParaRPr lang="Arial" altLang="Arial" sz="100" dirty="0"/>
          </a:p>
          <a:p>
            <a:pPr marL="154939" algn="l" rtl="0" eaLnBrk="0">
              <a:lnSpc>
                <a:spcPct val="98000"/>
              </a:lnSpc>
              <a:tabLst/>
            </a:pPr>
            <a:r>
              <a:rPr sz="5000" b="1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什么是博弈树</a:t>
            </a:r>
            <a:endParaRPr lang="KaiTi" altLang="KaiTi" sz="5000" dirty="0"/>
          </a:p>
          <a:p>
            <a:pPr marL="1232535" algn="l" rtl="0" eaLnBrk="0">
              <a:lnSpc>
                <a:spcPct val="88000"/>
              </a:lnSpc>
              <a:spcBef>
                <a:spcPts val="2360"/>
              </a:spcBef>
              <a:tabLst/>
            </a:pPr>
            <a:r>
              <a:rPr sz="3900" b="1" kern="0" spc="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博</a:t>
            </a:r>
            <a:r>
              <a:rPr sz="3900" kern="0" spc="-53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900" b="1" kern="0" spc="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弈</a:t>
            </a:r>
            <a:r>
              <a:rPr sz="3900" kern="0" spc="-72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900" b="1" kern="0" spc="11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树</a:t>
            </a:r>
            <a:r>
              <a:rPr sz="3900" b="1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就</a:t>
            </a:r>
            <a:r>
              <a:rPr sz="39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是把双人博弈过程用图的</a:t>
            </a:r>
            <a:endParaRPr lang="KaiTi" altLang="KaiTi" sz="3900" dirty="0"/>
          </a:p>
          <a:p>
            <a:pPr marL="12700" algn="l" rtl="0" eaLnBrk="0">
              <a:lnSpc>
                <a:spcPct val="124000"/>
              </a:lnSpc>
              <a:spcBef>
                <a:spcPts val="22"/>
              </a:spcBef>
              <a:tabLst/>
            </a:pPr>
            <a:r>
              <a:rPr sz="39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形式表示出来，</a:t>
            </a:r>
            <a:r>
              <a:rPr sz="3900" b="1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这样就可以</a:t>
            </a:r>
            <a:r>
              <a:rPr sz="39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得到一棵</a:t>
            </a: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sz="3900" b="1" kern="0" spc="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39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sz="39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树，这种</a:t>
            </a:r>
            <a:r>
              <a:rPr sz="3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sz="3900" kern="0" spc="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3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sz="39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树称为</a:t>
            </a:r>
            <a:r>
              <a:rPr sz="3900" kern="0" spc="-56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博弈树。</a:t>
            </a:r>
            <a:r>
              <a:rPr sz="3900" kern="0" spc="10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在博</a:t>
            </a:r>
            <a:r>
              <a:rPr sz="39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9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弈树中，那些下一步该</a:t>
            </a:r>
            <a:r>
              <a:rPr sz="39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MAX</a:t>
            </a:r>
            <a:r>
              <a:rPr sz="3900" kern="0" spc="16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9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走的节点称为</a:t>
            </a:r>
            <a:r>
              <a:rPr sz="39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900" kern="0" spc="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MAX</a:t>
            </a:r>
            <a:r>
              <a:rPr sz="3900" kern="0" spc="147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900" kern="0" spc="4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节点</a:t>
            </a:r>
            <a:r>
              <a:rPr sz="39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，而下一步该</a:t>
            </a:r>
            <a:r>
              <a:rPr sz="39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MIN</a:t>
            </a:r>
            <a:r>
              <a:rPr sz="3900" kern="0" spc="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9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走的节点称为</a:t>
            </a:r>
            <a:r>
              <a:rPr sz="39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900" kern="0" spc="-6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MIN</a:t>
            </a:r>
            <a:r>
              <a:rPr sz="3900" kern="0" spc="-230" dirty="0">
                <a:solidFill>
                  <a:srgbClr val="0036CC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900" kern="0" spc="-60" dirty="0">
                <a:solidFill>
                  <a:srgbClr val="0036CC">
                    <a:alpha val="100000"/>
                  </a:srgbClr>
                </a:solidFill>
                <a:latin typeface="KaiTi"/>
                <a:ea typeface="KaiTi"/>
                <a:cs typeface="KaiTi"/>
              </a:rPr>
              <a:t>节点。</a:t>
            </a:r>
            <a:endParaRPr lang="KaiTi" altLang="KaiTi" sz="3900" dirty="0"/>
          </a:p>
        </p:txBody>
      </p:sp>
      <p:sp>
        <p:nvSpPr>
          <p:cNvPr id="758" name="textbox 758"/>
          <p:cNvSpPr/>
          <p:nvPr/>
        </p:nvSpPr>
        <p:spPr>
          <a:xfrm>
            <a:off x="1219226" y="7648933"/>
            <a:ext cx="7913369" cy="2724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71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21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</a:t>
            </a: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</a:t>
            </a:r>
            <a:r>
              <a:rPr sz="2000" b="1" kern="0" spc="-10" baseline="7813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73</a:t>
            </a:r>
            <a:endParaRPr lang="Times New Roman" altLang="Times New Roman" sz="2000" baseline="7813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textbox 760"/>
          <p:cNvSpPr/>
          <p:nvPr/>
        </p:nvSpPr>
        <p:spPr>
          <a:xfrm>
            <a:off x="456792" y="2447569"/>
            <a:ext cx="9484994" cy="3067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11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7000"/>
              </a:lnSpc>
              <a:tabLst/>
            </a:pPr>
            <a:r>
              <a:rPr sz="3300" b="1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在人工智能中可以采用问题规约搜索法来求解</a:t>
            </a:r>
            <a:endParaRPr lang="KaiTi" altLang="KaiTi" sz="3300" dirty="0"/>
          </a:p>
          <a:p>
            <a:pPr marL="12700" algn="l" rtl="0" eaLnBrk="0">
              <a:lnSpc>
                <a:spcPts val="4863"/>
              </a:lnSpc>
              <a:tabLst/>
            </a:pPr>
            <a:r>
              <a:rPr sz="3300" b="1" kern="0" spc="-3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博弈问题。</a:t>
            </a:r>
            <a:endParaRPr lang="KaiTi" altLang="KaiTi" sz="3300" dirty="0"/>
          </a:p>
          <a:p>
            <a:pPr marL="895350" algn="l" rtl="0" eaLnBrk="0">
              <a:lnSpc>
                <a:spcPct val="96000"/>
              </a:lnSpc>
              <a:spcBef>
                <a:spcPts val="1500"/>
              </a:spcBef>
              <a:tabLst/>
            </a:pPr>
            <a:r>
              <a:rPr sz="33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下面就来讨论博弈中两种最基本的搜索方</a:t>
            </a:r>
            <a:r>
              <a:rPr sz="3300" b="1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法：</a:t>
            </a:r>
            <a:endParaRPr lang="KaiTi" altLang="KaiTi" sz="3300" dirty="0"/>
          </a:p>
          <a:p>
            <a:pPr marL="831850" algn="l" rtl="0" eaLnBrk="0">
              <a:lnSpc>
                <a:spcPct val="92000"/>
              </a:lnSpc>
              <a:spcBef>
                <a:spcPts val="1369"/>
              </a:spcBef>
              <a:tabLst/>
            </a:pPr>
            <a:r>
              <a:rPr sz="3300" kern="0" spc="1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(1)极大极小过程</a:t>
            </a:r>
            <a:r>
              <a:rPr sz="3300" kern="0" spc="-38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300" kern="0" spc="11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3300" kern="0" spc="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MINMAX</a:t>
            </a:r>
            <a:r>
              <a:rPr sz="3300" kern="0" spc="60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300" kern="0" spc="1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过程);</a:t>
            </a:r>
            <a:endParaRPr lang="KaiTi" altLang="KaiTi" sz="33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500" dirty="0"/>
          </a:p>
          <a:p>
            <a:pPr marL="850900" algn="l" rtl="0" eaLnBrk="0">
              <a:lnSpc>
                <a:spcPts val="3438"/>
              </a:lnSpc>
              <a:spcBef>
                <a:spcPts val="6"/>
              </a:spcBef>
              <a:tabLst/>
            </a:pPr>
            <a:r>
              <a:rPr sz="2700" kern="0" spc="-14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(2)α-β过程。</a:t>
            </a:r>
            <a:endParaRPr lang="KaiTi" altLang="KaiTi" sz="2700" dirty="0"/>
          </a:p>
        </p:txBody>
      </p:sp>
      <p:sp>
        <p:nvSpPr>
          <p:cNvPr id="762" name="textbox 762"/>
          <p:cNvSpPr/>
          <p:nvPr/>
        </p:nvSpPr>
        <p:spPr>
          <a:xfrm>
            <a:off x="133312" y="7683599"/>
            <a:ext cx="9711055" cy="385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0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7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74</a:t>
            </a:r>
            <a:endParaRPr lang="Times New Roman" altLang="Times New Roman" sz="1000" dirty="0"/>
          </a:p>
          <a:p>
            <a:pPr marL="12700" algn="l" rtl="0" eaLnBrk="0">
              <a:lnSpc>
                <a:spcPct val="77000"/>
              </a:lnSpc>
              <a:spcBef>
                <a:spcPts val="336"/>
              </a:spcBef>
              <a:tabLst/>
            </a:pPr>
            <a:r>
              <a:rPr sz="17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700" dirty="0"/>
          </a:p>
        </p:txBody>
      </p:sp>
      <p:sp>
        <p:nvSpPr>
          <p:cNvPr id="764" name="textbox 764"/>
          <p:cNvSpPr/>
          <p:nvPr/>
        </p:nvSpPr>
        <p:spPr>
          <a:xfrm>
            <a:off x="7641871" y="347228"/>
            <a:ext cx="2579370" cy="7696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423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5000" b="1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求解策略</a:t>
            </a:r>
            <a:endParaRPr lang="KaiTi" altLang="KaiTi" sz="50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picture 7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517855" y="2832129"/>
            <a:ext cx="6838963" cy="4337002"/>
          </a:xfrm>
          <a:prstGeom prst="rect">
            <a:avLst/>
          </a:prstGeom>
        </p:spPr>
      </p:pic>
      <p:sp>
        <p:nvSpPr>
          <p:cNvPr id="768" name="textbox 768"/>
          <p:cNvSpPr/>
          <p:nvPr/>
        </p:nvSpPr>
        <p:spPr>
          <a:xfrm>
            <a:off x="508008" y="584600"/>
            <a:ext cx="9824084" cy="2055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777"/>
              </a:lnSpc>
              <a:tabLst/>
            </a:pPr>
            <a:endParaRPr lang="Arial" altLang="Arial" sz="100" dirty="0"/>
          </a:p>
          <a:p>
            <a:pPr marL="342900" algn="l" rtl="0" eaLnBrk="0">
              <a:lnSpc>
                <a:spcPct val="96000"/>
              </a:lnSpc>
              <a:tabLst/>
            </a:pPr>
            <a:r>
              <a:rPr sz="3300" kern="0" spc="-5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与节点倒推取最小，或节点倒推取最大</a:t>
            </a:r>
            <a:endParaRPr lang="KaiTi" altLang="KaiTi" sz="3300" dirty="0"/>
          </a:p>
          <a:p>
            <a:pPr algn="l" rtl="0" eaLnBrk="0">
              <a:lnSpc>
                <a:spcPct val="18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2000"/>
              </a:lnSpc>
              <a:spcBef>
                <a:spcPts val="821"/>
              </a:spcBef>
              <a:tabLst/>
            </a:pP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·下图所示是向前看两步，共四层的博弈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树，用□表示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MAX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</a:t>
            </a:r>
            <a:endParaRPr lang="SimSun" altLang="SimSun" sz="2700" dirty="0"/>
          </a:p>
          <a:p>
            <a:pPr marL="278765" indent="50165" algn="l" rtl="0" eaLnBrk="0">
              <a:lnSpc>
                <a:spcPct val="95000"/>
              </a:lnSpc>
              <a:spcBef>
                <a:spcPts val="47"/>
              </a:spcBef>
              <a:tabLst/>
            </a:pP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用○表示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  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端节点上的数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字表示它对应的估价函数的值。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处用圆弧连接，用0表示其子节点取估值最小的格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局。</a:t>
            </a:r>
            <a:endParaRPr lang="KaiTi" altLang="KaiTi" sz="2700" dirty="0"/>
          </a:p>
        </p:txBody>
      </p:sp>
      <p:sp>
        <p:nvSpPr>
          <p:cNvPr id="770" name="textbox 770"/>
          <p:cNvSpPr/>
          <p:nvPr/>
        </p:nvSpPr>
        <p:spPr>
          <a:xfrm>
            <a:off x="723908" y="2916902"/>
            <a:ext cx="2304414" cy="3385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36756"/>
              </a:lnSpc>
              <a:tabLst/>
            </a:pPr>
            <a:endParaRPr lang="Arial" altLang="Arial" sz="100" dirty="0"/>
          </a:p>
          <a:p>
            <a:pPr marL="25400" indent="-12700" algn="l" rtl="0" eaLnBrk="0">
              <a:lnSpc>
                <a:spcPct val="102000"/>
              </a:lnSpc>
              <a:tabLst/>
            </a:pPr>
            <a:r>
              <a:rPr sz="2700" kern="0" spc="2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图中节点处的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数字，在端节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点是估价函数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2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的值，称它为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静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态</a:t>
            </a:r>
            <a:r>
              <a:rPr sz="2700" kern="0" spc="-2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值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2700" kern="0" spc="-2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</a:t>
            </a:r>
            <a:endParaRPr lang="KaiTi" altLang="KaiTi" sz="2700" dirty="0"/>
          </a:p>
          <a:p>
            <a:pPr marL="25400" indent="-12700" algn="l" rtl="0" eaLnBrk="0">
              <a:lnSpc>
                <a:spcPct val="102000"/>
              </a:lnSpc>
              <a:spcBef>
                <a:spcPts val="79"/>
              </a:spcBef>
              <a:tabLst/>
            </a:pPr>
            <a:r>
              <a:rPr sz="2700" kern="0" spc="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</a:t>
            </a:r>
            <a:r>
              <a:rPr sz="2700" kern="0" spc="-10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700" kern="0" spc="3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处取最小</a:t>
            </a:r>
            <a:r>
              <a:rPr sz="2700" kern="0" spc="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1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值，在</a:t>
            </a:r>
            <a:r>
              <a:rPr sz="2700" kern="0" spc="3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 </a:t>
            </a:r>
            <a:r>
              <a:rPr sz="2700" kern="0" spc="1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处</a:t>
            </a:r>
            <a:r>
              <a:rPr sz="2700" kern="0" spc="3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700" kern="0" spc="-5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取最大值。</a:t>
            </a:r>
            <a:endParaRPr lang="KaiTi" altLang="KaiTi" sz="2700" dirty="0"/>
          </a:p>
        </p:txBody>
      </p:sp>
      <p:sp>
        <p:nvSpPr>
          <p:cNvPr id="772" name="textbox 772"/>
          <p:cNvSpPr/>
          <p:nvPr/>
        </p:nvSpPr>
        <p:spPr>
          <a:xfrm>
            <a:off x="876289" y="7227718"/>
            <a:ext cx="8971280" cy="6216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5409565" algn="l" rtl="0" eaLnBrk="0">
              <a:lnSpc>
                <a:spcPts val="1850"/>
              </a:lnSpc>
              <a:tabLst/>
            </a:pPr>
            <a:r>
              <a:rPr sz="1500" kern="0" spc="-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图3-18四层博弈树</a:t>
            </a:r>
            <a:endParaRPr lang="SimSun" altLang="SimSun" sz="15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100" dirty="0"/>
          </a:p>
          <a:p>
            <a:pPr algn="l" rtl="0" eaLnBrk="0">
              <a:lnSpc>
                <a:spcPct val="713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                           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                                                   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75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textbox 774"/>
          <p:cNvSpPr/>
          <p:nvPr/>
        </p:nvSpPr>
        <p:spPr>
          <a:xfrm>
            <a:off x="1035086" y="343217"/>
            <a:ext cx="9326244" cy="5671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16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7000"/>
              </a:lnSpc>
              <a:tabLst/>
            </a:pPr>
            <a:r>
              <a:rPr sz="4900" b="1" kern="0" spc="2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第5章不确定性推理</a:t>
            </a:r>
            <a:endParaRPr lang="KaiTi" altLang="KaiTi" sz="49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100000"/>
              </a:lnSpc>
              <a:spcBef>
                <a:spcPts val="1114"/>
              </a:spcBef>
              <a:tabLst/>
            </a:pPr>
            <a:r>
              <a:rPr sz="3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5.1概述</a:t>
            </a:r>
            <a:endParaRPr lang="KaiTi" altLang="KaiTi" sz="3700" dirty="0"/>
          </a:p>
          <a:p>
            <a:pPr algn="l" rtl="0" eaLnBrk="0">
              <a:lnSpc>
                <a:spcPct val="177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1111"/>
              </a:spcBef>
              <a:tabLst/>
            </a:pPr>
            <a:r>
              <a:rPr sz="3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5.2概率方法</a:t>
            </a:r>
            <a:endParaRPr lang="KaiTi" altLang="KaiTi" sz="3700" dirty="0"/>
          </a:p>
          <a:p>
            <a:pPr algn="l" rtl="0" eaLnBrk="0">
              <a:lnSpc>
                <a:spcPct val="184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0000"/>
              </a:lnSpc>
              <a:spcBef>
                <a:spcPts val="1115"/>
              </a:spcBef>
              <a:tabLst/>
            </a:pPr>
            <a:r>
              <a:rPr sz="3700" kern="0" spc="-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5.3主观</a:t>
            </a:r>
            <a:r>
              <a:rPr sz="3700" kern="0" spc="-1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Bayes</a:t>
            </a:r>
            <a:r>
              <a:rPr sz="3700" kern="0" spc="-240" dirty="0">
                <a:solidFill>
                  <a:srgbClr val="C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700" kern="0" spc="-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方法</a:t>
            </a:r>
            <a:endParaRPr lang="KaiTi" altLang="KaiTi" sz="3700" dirty="0"/>
          </a:p>
          <a:p>
            <a:pPr marL="12700" algn="l" rtl="0" eaLnBrk="0">
              <a:lnSpc>
                <a:spcPts val="7607"/>
              </a:lnSpc>
              <a:tabLst/>
            </a:pPr>
            <a:r>
              <a:rPr sz="3700" kern="0" spc="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5.4可信度方法</a:t>
            </a:r>
            <a:endParaRPr lang="KaiTi" altLang="KaiTi" sz="37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900" dirty="0"/>
          </a:p>
          <a:p>
            <a:pPr marL="12700" algn="l" rtl="0" eaLnBrk="0">
              <a:lnSpc>
                <a:spcPts val="4512"/>
              </a:lnSpc>
              <a:spcBef>
                <a:spcPts val="1"/>
              </a:spcBef>
              <a:tabLst/>
            </a:pPr>
            <a:r>
              <a:rPr sz="3700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5.5证据理论</a:t>
            </a:r>
            <a:endParaRPr lang="KaiTi" altLang="KaiTi" sz="3700" dirty="0"/>
          </a:p>
        </p:txBody>
      </p:sp>
      <p:sp>
        <p:nvSpPr>
          <p:cNvPr id="776" name="textbox 776"/>
          <p:cNvSpPr/>
          <p:nvPr/>
        </p:nvSpPr>
        <p:spPr>
          <a:xfrm>
            <a:off x="869980" y="7633778"/>
            <a:ext cx="8974455" cy="225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7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7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</a:t>
            </a:r>
            <a:r>
              <a:rPr sz="17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</a:t>
            </a:r>
            <a:r>
              <a:rPr sz="15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76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textbox 778"/>
          <p:cNvSpPr/>
          <p:nvPr/>
        </p:nvSpPr>
        <p:spPr>
          <a:xfrm>
            <a:off x="558802" y="229329"/>
            <a:ext cx="9718675" cy="4954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" dirty="0"/>
          </a:p>
          <a:p>
            <a:pPr marL="3523615" algn="l" rtl="0" eaLnBrk="0">
              <a:lnSpc>
                <a:spcPct val="92000"/>
              </a:lnSpc>
              <a:tabLst/>
            </a:pPr>
            <a:r>
              <a:rPr sz="4600" kern="0" spc="-2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5.3主观</a:t>
            </a:r>
            <a:r>
              <a:rPr sz="4600" kern="0" spc="-2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Bayes</a:t>
            </a:r>
            <a:r>
              <a:rPr sz="4600" kern="0" spc="-2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方</a:t>
            </a:r>
            <a:r>
              <a:rPr sz="4600" kern="0" spc="-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法</a:t>
            </a:r>
            <a:endParaRPr lang="KaiTi" altLang="KaiTi" sz="46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marL="18415" algn="l" rtl="0" eaLnBrk="0">
              <a:lnSpc>
                <a:spcPct val="99000"/>
              </a:lnSpc>
              <a:spcBef>
                <a:spcPts val="871"/>
              </a:spcBef>
              <a:tabLst/>
            </a:pPr>
            <a:r>
              <a:rPr sz="2900" kern="0" spc="15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1.规则不确定性</a:t>
            </a:r>
            <a:endParaRPr lang="KaiTi" altLang="KaiTi" sz="2900" dirty="0"/>
          </a:p>
          <a:p>
            <a:pPr marL="76200" algn="l" rtl="0" eaLnBrk="0">
              <a:lnSpc>
                <a:spcPct val="92000"/>
              </a:lnSpc>
              <a:spcBef>
                <a:spcPts val="1760"/>
              </a:spcBef>
              <a:tabLst/>
            </a:pPr>
            <a:r>
              <a:rPr sz="30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在主观</a:t>
            </a:r>
            <a:r>
              <a:rPr sz="3000" kern="0" spc="-1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Bayes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方法中，规则的不确定性知识可表</a:t>
            </a: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示为：</a:t>
            </a:r>
            <a:endParaRPr lang="KaiTi" altLang="KaiTi" sz="2900" dirty="0"/>
          </a:p>
          <a:p>
            <a:pPr algn="l" rtl="0" eaLnBrk="0">
              <a:lnSpc>
                <a:spcPct val="151000"/>
              </a:lnSpc>
              <a:tabLst/>
            </a:pPr>
            <a:endParaRPr lang="Arial" altLang="Arial" sz="1000" dirty="0"/>
          </a:p>
          <a:p>
            <a:pPr marL="2552700" algn="l" rtl="0" eaLnBrk="0">
              <a:lnSpc>
                <a:spcPct val="80000"/>
              </a:lnSpc>
              <a:spcBef>
                <a:spcPts val="725"/>
              </a:spcBef>
              <a:tabLst/>
            </a:pPr>
            <a:r>
              <a:rPr sz="2400" kern="0" spc="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IF</a:t>
            </a:r>
            <a:r>
              <a:rPr sz="2400" kern="0" spc="2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400" kern="0" spc="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2400" kern="0" spc="10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400" kern="0" spc="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THEN</a:t>
            </a:r>
            <a:r>
              <a:rPr sz="2400" kern="0" spc="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(</a:t>
            </a:r>
            <a:r>
              <a:rPr sz="2400" kern="0" spc="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LS</a:t>
            </a:r>
            <a:r>
              <a:rPr sz="2400" kern="0" spc="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400" kern="0" spc="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LN</a:t>
            </a:r>
            <a:r>
              <a:rPr sz="2400" kern="0" spc="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)H</a:t>
            </a:r>
            <a:endParaRPr lang="Times New Roman" altLang="Times New Roman" sz="2400" dirty="0"/>
          </a:p>
          <a:p>
            <a:pPr marL="12700" algn="l" rtl="0" eaLnBrk="0">
              <a:lnSpc>
                <a:spcPct val="91000"/>
              </a:lnSpc>
              <a:spcBef>
                <a:spcPts val="2021"/>
              </a:spcBef>
              <a:tabLst/>
            </a:pPr>
            <a:r>
              <a:rPr sz="2900" kern="0" spc="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其中</a:t>
            </a:r>
            <a:r>
              <a:rPr sz="2900" kern="0" spc="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(LS,LN)</a:t>
            </a:r>
            <a:r>
              <a:rPr sz="2900" kern="0" spc="-1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用来表示该知识的强度。</a:t>
            </a:r>
            <a:r>
              <a:rPr sz="2900" kern="0" spc="-1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LS  </a:t>
            </a:r>
            <a:r>
              <a:rPr sz="2900" kern="0" spc="-1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(充分性度量)和</a:t>
            </a:r>
            <a:r>
              <a:rPr sz="2900" kern="0" spc="-1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LN</a:t>
            </a:r>
            <a:endParaRPr lang="Times New Roman" altLang="Times New Roman" sz="2900" dirty="0"/>
          </a:p>
          <a:p>
            <a:pPr marL="190500" algn="l" rtl="0" eaLnBrk="0">
              <a:lnSpc>
                <a:spcPts val="4953"/>
              </a:lnSpc>
              <a:tabLst/>
            </a:pPr>
            <a:r>
              <a:rPr sz="2900" kern="0" spc="-13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(必要性度量)。</a:t>
            </a:r>
            <a:endParaRPr lang="KaiTi" altLang="KaiTi" sz="29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600" dirty="0"/>
          </a:p>
          <a:p>
            <a:pPr marL="120014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2900" kern="0" spc="-2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为讨论方便，引入几率函数如</a:t>
            </a:r>
            <a:r>
              <a:rPr sz="2900" kern="0" spc="-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下：</a:t>
            </a:r>
            <a:endParaRPr lang="KaiTi" altLang="KaiTi" sz="2900" dirty="0"/>
          </a:p>
        </p:txBody>
      </p:sp>
      <p:pic>
        <p:nvPicPr>
          <p:cNvPr id="780" name="picture 7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16276" y="5568974"/>
            <a:ext cx="2902125" cy="838145"/>
          </a:xfrm>
          <a:prstGeom prst="rect">
            <a:avLst/>
          </a:prstGeom>
        </p:spPr>
      </p:pic>
      <p:pic>
        <p:nvPicPr>
          <p:cNvPr id="782" name="picture 7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16019" y="5536681"/>
            <a:ext cx="2565520" cy="838936"/>
          </a:xfrm>
          <a:prstGeom prst="rect">
            <a:avLst/>
          </a:prstGeom>
        </p:spPr>
      </p:pic>
      <p:sp>
        <p:nvSpPr>
          <p:cNvPr id="784" name="textbox 784"/>
          <p:cNvSpPr/>
          <p:nvPr/>
        </p:nvSpPr>
        <p:spPr>
          <a:xfrm>
            <a:off x="673114" y="7578235"/>
            <a:ext cx="552450" cy="1797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1214"/>
              </a:lnSpc>
              <a:tabLst/>
            </a:pPr>
            <a:r>
              <a:rPr sz="10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box 786"/>
          <p:cNvSpPr/>
          <p:nvPr/>
        </p:nvSpPr>
        <p:spPr>
          <a:xfrm>
            <a:off x="520734" y="4063699"/>
            <a:ext cx="9491344" cy="33477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90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公式(5.18)与公式(5.19)就是修改的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Bayes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公式。从这两个公式</a:t>
            </a:r>
            <a:endParaRPr lang="KaiTi" altLang="KaiTi" sz="2800" dirty="0"/>
          </a:p>
          <a:p>
            <a:pPr marL="12700" algn="l" rtl="0" eaLnBrk="0">
              <a:lnSpc>
                <a:spcPts val="4625"/>
              </a:lnSpc>
              <a:tabLst/>
            </a:pPr>
            <a:r>
              <a:rPr sz="2700" kern="0" spc="-2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可以看出：</a:t>
            </a:r>
            <a:endParaRPr lang="KaiTi" altLang="KaiTi" sz="27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89000"/>
              </a:lnSpc>
              <a:spcBef>
                <a:spcPts val="849"/>
              </a:spcBef>
              <a:tabLst/>
            </a:pP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当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 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为真时，可以通过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LS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将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的先验几</a:t>
            </a:r>
            <a:r>
              <a:rPr sz="28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率</a:t>
            </a:r>
            <a:r>
              <a:rPr sz="28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O(H)</a:t>
            </a:r>
            <a:r>
              <a:rPr sz="28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更新为</a:t>
            </a:r>
            <a:r>
              <a:rPr sz="2800" kern="0" spc="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其后</a:t>
            </a:r>
            <a:endParaRPr lang="KaiTi" altLang="KaiTi" sz="2800" dirty="0"/>
          </a:p>
          <a:p>
            <a:pPr marL="12700" algn="l" rtl="0" eaLnBrk="0">
              <a:lnSpc>
                <a:spcPts val="4950"/>
              </a:lnSpc>
              <a:tabLst/>
            </a:pPr>
            <a:r>
              <a:rPr sz="2800" kern="0" spc="-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验几率</a:t>
            </a:r>
            <a:r>
              <a:rPr sz="2800" kern="0" spc="-3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O(HIE)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;</a:t>
            </a:r>
            <a:endParaRPr lang="KaiTi" altLang="KaiTi" sz="28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5219"/>
              </a:lnSpc>
              <a:spcBef>
                <a:spcPts val="848"/>
              </a:spcBef>
              <a:tabLst/>
            </a:pPr>
            <a:r>
              <a:rPr sz="2900" kern="0" spc="-90" baseline="-26454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验</a:t>
            </a:r>
            <a:r>
              <a:rPr sz="1800" kern="0" spc="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 </a:t>
            </a:r>
            <a:r>
              <a:rPr sz="1900" kern="0" spc="-9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儿</a:t>
            </a:r>
            <a:r>
              <a:rPr sz="2800" kern="0" spc="-1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当</a:t>
            </a:r>
            <a:r>
              <a:rPr sz="28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4300" kern="0" spc="-1120" baseline="-17841" dirty="0">
                <a:solidFill>
                  <a:srgbClr val="0000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700" kern="0" spc="210" dirty="0">
                <a:solidFill>
                  <a:srgbClr val="0000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4300" kern="0" spc="-1120" baseline="-17841" dirty="0">
                <a:solidFill>
                  <a:srgbClr val="0000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kern="0" spc="200" dirty="0">
                <a:solidFill>
                  <a:srgbClr val="0000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4300" kern="0" spc="-1120" baseline="-17841" dirty="0">
                <a:solidFill>
                  <a:srgbClr val="0000FF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4300" kern="0" spc="-1120" baseline="26978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4300" kern="0" spc="-1120" baseline="-17841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;</a:t>
            </a:r>
            <a:r>
              <a:rPr sz="2700" kern="0" spc="3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4300" kern="0" spc="0" baseline="26978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可以通过</a:t>
            </a:r>
            <a:r>
              <a:rPr sz="4300" kern="0" spc="0" baseline="26978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LN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300" kern="0" spc="0" baseline="26978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将</a:t>
            </a:r>
            <a:r>
              <a:rPr sz="4300" kern="0" spc="0" baseline="26978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2700" kern="0" spc="-5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300" kern="0" spc="0" baseline="26978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的先</a:t>
            </a:r>
            <a:r>
              <a:rPr sz="4300" kern="0" spc="-10" baseline="26978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验几率</a:t>
            </a:r>
            <a:r>
              <a:rPr sz="4300" kern="0" spc="-10" baseline="26978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O(H)</a:t>
            </a:r>
            <a:r>
              <a:rPr sz="2700" kern="0" spc="-8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300" kern="0" spc="-10" baseline="26978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更新为</a:t>
            </a:r>
            <a:r>
              <a:rPr sz="4300" kern="0" spc="-10" baseline="26978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其后</a:t>
            </a:r>
            <a:endParaRPr lang="KaiTi" altLang="KaiTi" sz="4300" baseline="26978" dirty="0"/>
          </a:p>
          <a:p>
            <a:pPr marL="151764" algn="l" rtl="0" eaLnBrk="0">
              <a:lnSpc>
                <a:spcPct val="79000"/>
              </a:lnSpc>
              <a:spcBef>
                <a:spcPts val="179"/>
              </a:spcBef>
              <a:tabLst/>
            </a:pP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900" dirty="0"/>
          </a:p>
        </p:txBody>
      </p:sp>
      <p:pic>
        <p:nvPicPr>
          <p:cNvPr id="788" name="picture 7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46113" y="6604324"/>
            <a:ext cx="335074" cy="547670"/>
          </a:xfrm>
          <a:prstGeom prst="rect">
            <a:avLst/>
          </a:prstGeom>
        </p:spPr>
      </p:pic>
      <p:pic>
        <p:nvPicPr>
          <p:cNvPr id="790" name="picture 7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033145" y="6604324"/>
            <a:ext cx="355600" cy="547670"/>
          </a:xfrm>
          <a:prstGeom prst="rect">
            <a:avLst/>
          </a:prstGeom>
        </p:spPr>
      </p:pic>
      <p:pic>
        <p:nvPicPr>
          <p:cNvPr id="792" name="picture 7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50481" y="6604324"/>
            <a:ext cx="378656" cy="551582"/>
          </a:xfrm>
          <a:prstGeom prst="rect">
            <a:avLst/>
          </a:prstGeom>
        </p:spPr>
      </p:pic>
      <p:pic>
        <p:nvPicPr>
          <p:cNvPr id="794" name="picture 7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8509" y="6662997"/>
            <a:ext cx="332130" cy="554071"/>
          </a:xfrm>
          <a:prstGeom prst="rect">
            <a:avLst/>
          </a:prstGeom>
        </p:spPr>
      </p:pic>
      <p:sp>
        <p:nvSpPr>
          <p:cNvPr id="796" name="textbox 796"/>
          <p:cNvSpPr/>
          <p:nvPr/>
        </p:nvSpPr>
        <p:spPr>
          <a:xfrm>
            <a:off x="520734" y="284371"/>
            <a:ext cx="7795894" cy="19704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3258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2000"/>
              </a:lnSpc>
              <a:tabLst/>
            </a:pPr>
            <a:r>
              <a:rPr sz="4200" b="1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5.3主观</a:t>
            </a:r>
            <a:r>
              <a:rPr sz="4200" b="1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Bayes</a:t>
            </a:r>
            <a:r>
              <a:rPr sz="42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方法</a:t>
            </a:r>
            <a:endParaRPr lang="KaiTi" altLang="KaiTi" sz="4200" dirty="0"/>
          </a:p>
          <a:p>
            <a:pPr algn="l" rtl="0" eaLnBrk="0">
              <a:lnSpc>
                <a:spcPct val="19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7000"/>
              </a:lnSpc>
              <a:spcBef>
                <a:spcPts val="848"/>
              </a:spcBef>
              <a:tabLst/>
            </a:pPr>
            <a:r>
              <a:rPr sz="2800" kern="0" spc="25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1.</a:t>
            </a:r>
            <a:r>
              <a:rPr sz="2800" kern="0" spc="2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规则不确定性</a:t>
            </a:r>
            <a:endParaRPr lang="KaiTi" altLang="KaiTi" sz="2800" dirty="0"/>
          </a:p>
          <a:p>
            <a:pPr marL="285115" algn="l" rtl="0" eaLnBrk="0">
              <a:lnSpc>
                <a:spcPts val="4540"/>
              </a:lnSpc>
              <a:tabLst/>
            </a:pPr>
            <a:r>
              <a:rPr sz="2800" kern="0" spc="-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修改的</a:t>
            </a:r>
            <a:r>
              <a:rPr sz="2800" kern="0" spc="-1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Bayes</a:t>
            </a:r>
            <a:r>
              <a:rPr sz="2800" kern="0" spc="-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公式</a:t>
            </a:r>
            <a:endParaRPr lang="KaiTi" altLang="KaiTi" sz="2800" dirty="0"/>
          </a:p>
        </p:txBody>
      </p:sp>
      <p:sp>
        <p:nvSpPr>
          <p:cNvPr id="798" name="textbox 798"/>
          <p:cNvSpPr/>
          <p:nvPr/>
        </p:nvSpPr>
        <p:spPr>
          <a:xfrm>
            <a:off x="2774902" y="2489018"/>
            <a:ext cx="4177665" cy="13100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54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4200" i="1" kern="0" spc="-1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O(HIE)=LS×</a:t>
            </a:r>
            <a:r>
              <a:rPr sz="4200" i="1" kern="0" spc="-1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O(H)</a:t>
            </a:r>
            <a:endParaRPr lang="Times New Roman" altLang="Times New Roman" sz="42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800" dirty="0"/>
          </a:p>
          <a:p>
            <a:pPr algn="l" rtl="0" eaLnBrk="0">
              <a:lnSpc>
                <a:spcPct val="763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4200" i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O(HI-E)=LN×0(H</a:t>
            </a:r>
            <a:r>
              <a:rPr sz="4200" i="1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Times New Roman" altLang="Times New Roman" sz="4200" dirty="0"/>
          </a:p>
        </p:txBody>
      </p:sp>
      <p:sp>
        <p:nvSpPr>
          <p:cNvPr id="800" name="textbox 800"/>
          <p:cNvSpPr/>
          <p:nvPr/>
        </p:nvSpPr>
        <p:spPr>
          <a:xfrm>
            <a:off x="8316428" y="2565184"/>
            <a:ext cx="862964" cy="10858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902"/>
              </a:lnSpc>
              <a:tabLst/>
            </a:pPr>
            <a:endParaRPr lang="Arial" altLang="Arial" sz="100" dirty="0"/>
          </a:p>
          <a:p>
            <a:pPr marL="18415" algn="l" rtl="0" eaLnBrk="0">
              <a:lnSpc>
                <a:spcPct val="85000"/>
              </a:lnSpc>
              <a:tabLst/>
            </a:pPr>
            <a:r>
              <a:rPr sz="2300" b="1" kern="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(5.18)</a:t>
            </a:r>
            <a:endParaRPr lang="SimSun" altLang="SimSun" sz="2300" dirty="0"/>
          </a:p>
          <a:p>
            <a:pPr marL="12700" algn="l" rtl="0" eaLnBrk="0">
              <a:lnSpc>
                <a:spcPts val="5999"/>
              </a:lnSpc>
              <a:tabLst/>
            </a:pPr>
            <a:r>
              <a:rPr sz="2300" b="1" kern="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(5.19)</a:t>
            </a:r>
            <a:endParaRPr lang="SimSun" altLang="SimSun" sz="23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textbox 802"/>
          <p:cNvSpPr/>
          <p:nvPr/>
        </p:nvSpPr>
        <p:spPr>
          <a:xfrm>
            <a:off x="444490" y="247245"/>
            <a:ext cx="10193019" cy="6525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3733"/>
              </a:lnSpc>
              <a:tabLst/>
            </a:pPr>
            <a:endParaRPr lang="Arial" altLang="Arial" sz="100" dirty="0"/>
          </a:p>
          <a:p>
            <a:pPr marL="3651884" algn="l" rtl="0" eaLnBrk="0">
              <a:lnSpc>
                <a:spcPct val="92000"/>
              </a:lnSpc>
              <a:tabLst/>
            </a:pPr>
            <a:r>
              <a:rPr sz="41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5.3主观</a:t>
            </a:r>
            <a:r>
              <a:rPr sz="41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Bayes</a:t>
            </a:r>
            <a:r>
              <a:rPr sz="41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方法</a:t>
            </a:r>
            <a:endParaRPr lang="KaiTi" altLang="KaiTi" sz="4100" dirty="0"/>
          </a:p>
          <a:p>
            <a:pPr algn="l" rtl="0" eaLnBrk="0">
              <a:lnSpc>
                <a:spcPct val="15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8000"/>
              </a:lnSpc>
              <a:spcBef>
                <a:spcPts val="971"/>
              </a:spcBef>
              <a:tabLst/>
            </a:pPr>
            <a:r>
              <a:rPr sz="3200" kern="0" spc="-1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·2.证据不确定性</a:t>
            </a:r>
            <a:endParaRPr lang="KaiTi" altLang="KaiTi" sz="3200" dirty="0"/>
          </a:p>
          <a:p>
            <a:pPr marL="12700" algn="l" rtl="0" eaLnBrk="0">
              <a:lnSpc>
                <a:spcPts val="4500"/>
              </a:lnSpc>
              <a:tabLst/>
            </a:pPr>
            <a:r>
              <a:rPr sz="3200" kern="0" spc="-18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·(1)证据肯定为真</a:t>
            </a:r>
            <a:endParaRPr lang="KaiTi" altLang="KaiTi" sz="3200" dirty="0"/>
          </a:p>
          <a:p>
            <a:pPr algn="r" rtl="0" eaLnBrk="0">
              <a:lnSpc>
                <a:spcPct val="92000"/>
              </a:lnSpc>
              <a:spcBef>
                <a:spcPts val="1118"/>
              </a:spcBef>
              <a:tabLst/>
            </a:pP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当证据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</a:t>
            </a:r>
            <a:r>
              <a:rPr sz="29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肯定为真，即全证据一</a:t>
            </a: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定出现时，此时P(E)=P(E</a:t>
            </a:r>
            <a:r>
              <a:rPr sz="2900" kern="0" spc="-9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I</a:t>
            </a: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S)=1</a:t>
            </a:r>
            <a:r>
              <a:rPr sz="2900" kern="0" spc="-1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2900" dirty="0"/>
          </a:p>
          <a:p>
            <a:pPr marL="285750" algn="l" rtl="0" eaLnBrk="0">
              <a:lnSpc>
                <a:spcPct val="97000"/>
              </a:lnSpc>
              <a:spcBef>
                <a:spcPts val="1922"/>
              </a:spcBef>
              <a:tabLst/>
            </a:pPr>
            <a:r>
              <a:rPr sz="2900" kern="0" spc="-2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将</a:t>
            </a:r>
            <a:r>
              <a:rPr sz="2900" kern="0" spc="-20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900" kern="0" spc="-2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的先验几率更新为</a:t>
            </a:r>
            <a:r>
              <a:rPr sz="2900" kern="0" spc="-2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后验几率的公式为：</a:t>
            </a:r>
            <a:endParaRPr lang="KaiTi" altLang="KaiTi" sz="2900" dirty="0"/>
          </a:p>
          <a:p>
            <a:pPr algn="l" rtl="0" eaLnBrk="0">
              <a:lnSpc>
                <a:spcPct val="161000"/>
              </a:lnSpc>
              <a:tabLst/>
            </a:pPr>
            <a:endParaRPr lang="Arial" altLang="Arial" sz="1000" dirty="0"/>
          </a:p>
          <a:p>
            <a:pPr marL="3441700" algn="l" rtl="0" eaLnBrk="0">
              <a:lnSpc>
                <a:spcPct val="77000"/>
              </a:lnSpc>
              <a:spcBef>
                <a:spcPts val="881"/>
              </a:spcBef>
              <a:tabLst/>
            </a:pPr>
            <a:r>
              <a:rPr sz="29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O(HIE)=LS×O(H)</a:t>
            </a:r>
            <a:endParaRPr lang="Times New Roman" altLang="Times New Roman" sz="29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3398"/>
              </a:lnSpc>
              <a:spcBef>
                <a:spcPts val="852"/>
              </a:spcBef>
              <a:tabLst/>
            </a:pPr>
            <a:r>
              <a:rPr sz="2800" kern="0" spc="-17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·(2)证据肯定为假</a:t>
            </a:r>
            <a:endParaRPr lang="KaiTi" altLang="KaiTi" sz="2800" dirty="0"/>
          </a:p>
          <a:p>
            <a:pPr marL="590550" algn="l" rtl="0" eaLnBrk="0">
              <a:lnSpc>
                <a:spcPct val="89000"/>
              </a:lnSpc>
              <a:spcBef>
                <a:spcPts val="1447"/>
              </a:spcBef>
              <a:tabLst/>
            </a:pPr>
            <a:r>
              <a:rPr sz="2900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当证据</a:t>
            </a:r>
            <a:r>
              <a:rPr sz="2900" kern="0" spc="1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 </a:t>
            </a:r>
            <a:r>
              <a:rPr sz="2900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肯定为假，即证据</a:t>
            </a:r>
            <a:r>
              <a:rPr sz="2900" kern="0" spc="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不出现时，</a:t>
            </a:r>
            <a:r>
              <a:rPr sz="2900" kern="0" spc="1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P(E)=P(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EIS</a:t>
            </a:r>
            <a:r>
              <a:rPr sz="2900" kern="0" spc="1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)=0,</a:t>
            </a:r>
            <a:endParaRPr lang="Times New Roman" altLang="Times New Roman" sz="2900" dirty="0"/>
          </a:p>
          <a:p>
            <a:pPr marL="12700" algn="l" rtl="0" eaLnBrk="0">
              <a:lnSpc>
                <a:spcPts val="4750"/>
              </a:lnSpc>
              <a:tabLst/>
            </a:pPr>
            <a:r>
              <a:rPr sz="2900" kern="0" spc="-1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P(qE)=1</a:t>
            </a:r>
            <a:r>
              <a:rPr sz="29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r>
              <a:rPr sz="2900" kern="0" spc="-1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将</a:t>
            </a:r>
            <a:r>
              <a:rPr sz="2900" kern="0" spc="-12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2900" kern="0" spc="-12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</a:t>
            </a:r>
            <a:r>
              <a:rPr sz="2900" kern="0" spc="-1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先验几率</a:t>
            </a:r>
            <a:r>
              <a:rPr sz="2900" kern="0" spc="-1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更新为后验几率的公式为：</a:t>
            </a:r>
            <a:endParaRPr lang="KaiTi" altLang="KaiTi" sz="2900" dirty="0"/>
          </a:p>
          <a:p>
            <a:pPr algn="l" rtl="0" eaLnBrk="0">
              <a:lnSpc>
                <a:spcPct val="18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700" dirty="0"/>
          </a:p>
          <a:p>
            <a:pPr algn="l" rtl="0" eaLnBrk="0">
              <a:lnSpc>
                <a:spcPct val="6593"/>
              </a:lnSpc>
              <a:tabLst/>
            </a:pPr>
            <a:endParaRPr lang="Arial" altLang="Arial" sz="100" dirty="0"/>
          </a:p>
          <a:p>
            <a:pPr marL="3504565" algn="l" rtl="0" eaLnBrk="0">
              <a:lnSpc>
                <a:spcPct val="79000"/>
              </a:lnSpc>
              <a:tabLst/>
            </a:pP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O(Hη</a:t>
            </a:r>
            <a:r>
              <a:rPr sz="2900" kern="0" spc="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E)=LN×O(H)</a:t>
            </a:r>
            <a:endParaRPr lang="Times New Roman" altLang="Times New Roman" sz="2900" dirty="0"/>
          </a:p>
        </p:txBody>
      </p:sp>
      <p:sp>
        <p:nvSpPr>
          <p:cNvPr id="804" name="textbox 804"/>
          <p:cNvSpPr/>
          <p:nvPr/>
        </p:nvSpPr>
        <p:spPr>
          <a:xfrm>
            <a:off x="876289" y="7652185"/>
            <a:ext cx="631190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3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5774" y="2374906"/>
            <a:ext cx="10026665" cy="4483127"/>
          </a:xfrm>
          <a:prstGeom prst="rect">
            <a:avLst/>
          </a:prstGeom>
        </p:spPr>
      </p:pic>
      <p:sp>
        <p:nvSpPr>
          <p:cNvPr id="64" name="textbox 64"/>
          <p:cNvSpPr/>
          <p:nvPr/>
        </p:nvSpPr>
        <p:spPr>
          <a:xfrm>
            <a:off x="1974822" y="4273284"/>
            <a:ext cx="8315325" cy="24739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62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4000" b="1" kern="0" spc="200" baseline="14324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02</a:t>
            </a:r>
            <a:r>
              <a:rPr sz="2600" b="1" kern="0" spc="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</a:t>
            </a:r>
            <a:r>
              <a:rPr sz="2600" kern="0" spc="2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根据所要表达的事物或概念，为每个谓词中</a:t>
            </a:r>
            <a:endParaRPr lang="KaiTi" altLang="KaiTi" sz="2600" dirty="0"/>
          </a:p>
          <a:p>
            <a:pPr marL="1409064" algn="l" rtl="0" eaLnBrk="0">
              <a:lnSpc>
                <a:spcPts val="4014"/>
              </a:lnSpc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的变元赋以特定的值；</a:t>
            </a:r>
            <a:endParaRPr lang="KaiTi" altLang="KaiTi" sz="26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89000"/>
              </a:lnSpc>
              <a:spcBef>
                <a:spcPts val="786"/>
              </a:spcBef>
              <a:tabLst/>
            </a:pPr>
            <a:r>
              <a:rPr sz="4000" b="1" kern="0" spc="180" baseline="6511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03</a:t>
            </a:r>
            <a:r>
              <a:rPr sz="2600" b="1" kern="0" spc="4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</a:t>
            </a:r>
            <a:r>
              <a:rPr sz="2600" kern="0" spc="1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根据所要表达的知识的语义，用适当的连</a:t>
            </a:r>
            <a:endParaRPr lang="KaiTi" altLang="KaiTi" sz="2600" dirty="0"/>
          </a:p>
          <a:p>
            <a:pPr marL="1891664" algn="l" rtl="0" eaLnBrk="0">
              <a:lnSpc>
                <a:spcPts val="3963"/>
              </a:lnSpc>
              <a:tabLst/>
            </a:pPr>
            <a:r>
              <a:rPr sz="26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接符将各个谓词连接起来形成谓</a:t>
            </a:r>
            <a:r>
              <a:rPr sz="26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词公式。</a:t>
            </a:r>
            <a:endParaRPr lang="KaiTi" altLang="KaiTi" sz="2600" dirty="0"/>
          </a:p>
        </p:txBody>
      </p:sp>
      <p:sp>
        <p:nvSpPr>
          <p:cNvPr id="66" name="textbox 66"/>
          <p:cNvSpPr/>
          <p:nvPr/>
        </p:nvSpPr>
        <p:spPr>
          <a:xfrm>
            <a:off x="2082826" y="2838825"/>
            <a:ext cx="8131175" cy="4089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2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2600" kern="0" spc="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定义谓词及个体，确定每个谓词及</a:t>
            </a:r>
            <a:r>
              <a:rPr sz="26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个体的确切含义；</a:t>
            </a:r>
            <a:endParaRPr lang="KaiTi" altLang="KaiTi" sz="2600" dirty="0"/>
          </a:p>
        </p:txBody>
      </p:sp>
      <p:sp>
        <p:nvSpPr>
          <p:cNvPr id="68" name="textbox 68"/>
          <p:cNvSpPr/>
          <p:nvPr/>
        </p:nvSpPr>
        <p:spPr>
          <a:xfrm>
            <a:off x="521782" y="519973"/>
            <a:ext cx="4446270" cy="638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83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4100" b="1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2.2.4谓词逻辑表示</a:t>
            </a:r>
            <a:endParaRPr lang="KaiTi" altLang="KaiTi" sz="4100" dirty="0"/>
          </a:p>
        </p:txBody>
      </p:sp>
      <p:sp>
        <p:nvSpPr>
          <p:cNvPr id="70" name="textbox 70"/>
          <p:cNvSpPr/>
          <p:nvPr/>
        </p:nvSpPr>
        <p:spPr>
          <a:xfrm>
            <a:off x="1009047" y="2015669"/>
            <a:ext cx="5338445" cy="495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3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3100" b="1" kern="0" spc="2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口</a:t>
            </a:r>
            <a:r>
              <a:rPr sz="3100" b="1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谓词公式表示知识的</a:t>
            </a:r>
            <a:r>
              <a:rPr sz="3100" b="1" kern="0" spc="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步骤：</a:t>
            </a:r>
            <a:endParaRPr lang="KaiTi" altLang="KaiTi" sz="3100" dirty="0"/>
          </a:p>
        </p:txBody>
      </p:sp>
      <p:sp>
        <p:nvSpPr>
          <p:cNvPr id="72" name="textbox 72"/>
          <p:cNvSpPr/>
          <p:nvPr/>
        </p:nvSpPr>
        <p:spPr>
          <a:xfrm>
            <a:off x="146037" y="7771927"/>
            <a:ext cx="654050" cy="193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6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400" dirty="0"/>
          </a:p>
        </p:txBody>
      </p:sp>
      <p:sp>
        <p:nvSpPr>
          <p:cNvPr id="74" name="textbox 74"/>
          <p:cNvSpPr/>
          <p:nvPr/>
        </p:nvSpPr>
        <p:spPr>
          <a:xfrm>
            <a:off x="787427" y="3200121"/>
            <a:ext cx="349884" cy="3359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4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8000"/>
              </a:lnSpc>
              <a:tabLst/>
            </a:pPr>
            <a:r>
              <a:rPr sz="2600" b="1" kern="0" spc="-2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01</a:t>
            </a:r>
            <a:endParaRPr lang="Times New Roman" altLang="Times New Roman" sz="26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extbox 806"/>
          <p:cNvSpPr/>
          <p:nvPr/>
        </p:nvSpPr>
        <p:spPr>
          <a:xfrm>
            <a:off x="639802" y="580666"/>
            <a:ext cx="9432925" cy="2976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350"/>
              </a:lnSpc>
              <a:tabLst/>
            </a:pPr>
            <a:endParaRPr lang="Arial" altLang="Arial" sz="100" dirty="0"/>
          </a:p>
          <a:p>
            <a:pPr marL="7012305" algn="l" rtl="0" eaLnBrk="0">
              <a:lnSpc>
                <a:spcPct val="99000"/>
              </a:lnSpc>
              <a:tabLst/>
            </a:pPr>
            <a:r>
              <a:rPr sz="3800" b="1" kern="0" spc="40" dirty="0">
                <a:solidFill>
                  <a:srgbClr val="314568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例题分析</a:t>
            </a:r>
            <a:endParaRPr lang="KaiTi" altLang="KaiTi" sz="3800" dirty="0"/>
          </a:p>
          <a:p>
            <a:pPr algn="l" rtl="0" eaLnBrk="0">
              <a:lnSpc>
                <a:spcPct val="186000"/>
              </a:lnSpc>
              <a:tabLst/>
            </a:pPr>
            <a:endParaRPr lang="Arial" altLang="Arial" sz="1000" dirty="0"/>
          </a:p>
          <a:p>
            <a:pPr marL="13970" algn="l" rtl="0" eaLnBrk="0">
              <a:lnSpc>
                <a:spcPct val="99000"/>
              </a:lnSpc>
              <a:spcBef>
                <a:spcPts val="818"/>
              </a:spcBef>
              <a:tabLst/>
            </a:pPr>
            <a:r>
              <a:rPr sz="2700" kern="0" spc="420" dirty="0">
                <a:solidFill>
                  <a:srgbClr val="0000DA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例设有规则</a:t>
            </a:r>
            <a:endParaRPr lang="KaiTi" altLang="KaiTi" sz="2700" dirty="0"/>
          </a:p>
          <a:p>
            <a:pPr marL="515619" algn="l" rtl="0" eaLnBrk="0">
              <a:lnSpc>
                <a:spcPct val="80000"/>
              </a:lnSpc>
              <a:spcBef>
                <a:spcPts val="842"/>
              </a:spcBef>
              <a:tabLst/>
            </a:pP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IF</a:t>
            </a:r>
            <a:r>
              <a:rPr sz="2700" kern="0" spc="1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2700" kern="0" spc="2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7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THEN  </a:t>
            </a:r>
            <a:r>
              <a:rPr sz="27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(200,0.1)    H</a:t>
            </a:r>
            <a:endParaRPr lang="Times New Roman" altLang="Times New Roman" sz="2700" dirty="0"/>
          </a:p>
          <a:p>
            <a:pPr marL="45719" algn="l" rtl="0" eaLnBrk="0">
              <a:lnSpc>
                <a:spcPct val="93000"/>
              </a:lnSpc>
              <a:spcBef>
                <a:spcPts val="1210"/>
              </a:spcBef>
              <a:tabLst/>
            </a:pP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已知证据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必然发生，并且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P(H)=0.03,</a:t>
            </a:r>
            <a:r>
              <a:rPr sz="3000" kern="0" spc="3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求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0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的后验概率。</a:t>
            </a:r>
            <a:endParaRPr lang="KaiTi" altLang="KaiTi" sz="3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200" dirty="0"/>
          </a:p>
          <a:p>
            <a:pPr algn="l" rtl="0" eaLnBrk="0">
              <a:lnSpc>
                <a:spcPct val="1007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2700" b="1" kern="0" spc="-50" dirty="0">
                <a:solidFill>
                  <a:srgbClr val="0000CD">
                    <a:alpha val="100000"/>
                  </a:srgbClr>
                </a:solidFill>
                <a:latin typeface="KaiTi"/>
                <a:ea typeface="KaiTi"/>
                <a:cs typeface="KaiTi"/>
              </a:rPr>
              <a:t>解</a:t>
            </a:r>
            <a:r>
              <a:rPr sz="27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：因为</a:t>
            </a:r>
            <a:r>
              <a:rPr sz="2700" b="1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P(H)=0</a:t>
            </a:r>
            <a:r>
              <a:rPr sz="2700" b="1" kern="0" spc="-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.03,     </a:t>
            </a:r>
            <a:r>
              <a:rPr sz="2700" b="1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则</a:t>
            </a:r>
            <a:endParaRPr lang="KaiTi" altLang="KaiTi" sz="2700" dirty="0"/>
          </a:p>
        </p:txBody>
      </p:sp>
      <p:sp>
        <p:nvSpPr>
          <p:cNvPr id="808" name="textbox 808"/>
          <p:cNvSpPr/>
          <p:nvPr/>
        </p:nvSpPr>
        <p:spPr>
          <a:xfrm>
            <a:off x="876289" y="6597340"/>
            <a:ext cx="6027420" cy="1237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936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8000"/>
              </a:lnSpc>
              <a:tabLst/>
            </a:pPr>
            <a:r>
              <a:rPr sz="3000" b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=6.18/(1+6.18)=0</a:t>
            </a:r>
            <a:r>
              <a:rPr sz="30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.8607</a:t>
            </a:r>
            <a:endParaRPr lang="Times New Roman" altLang="Times New Roman" sz="3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79000"/>
              </a:lnSpc>
              <a:spcBef>
                <a:spcPts val="2"/>
              </a:spcBef>
              <a:tabLst/>
            </a:pPr>
            <a:r>
              <a:rPr sz="13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  <p:pic>
        <p:nvPicPr>
          <p:cNvPr id="810" name="picture 8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90656" y="3751779"/>
            <a:ext cx="6318447" cy="839632"/>
          </a:xfrm>
          <a:prstGeom prst="rect">
            <a:avLst/>
          </a:prstGeom>
        </p:spPr>
      </p:pic>
      <p:pic>
        <p:nvPicPr>
          <p:cNvPr id="812" name="picture 8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03381" y="5302225"/>
            <a:ext cx="3587742" cy="984300"/>
          </a:xfrm>
          <a:prstGeom prst="rect">
            <a:avLst/>
          </a:prstGeom>
        </p:spPr>
      </p:pic>
      <p:sp>
        <p:nvSpPr>
          <p:cNvPr id="814" name="textbox 814"/>
          <p:cNvSpPr/>
          <p:nvPr/>
        </p:nvSpPr>
        <p:spPr>
          <a:xfrm>
            <a:off x="1784373" y="4787616"/>
            <a:ext cx="6038850" cy="384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93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8000"/>
              </a:lnSpc>
              <a:tabLst/>
            </a:pPr>
            <a:r>
              <a:rPr sz="3000" b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O(</a:t>
            </a: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HIE</a:t>
            </a:r>
            <a:r>
              <a:rPr sz="3000" b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)=</a:t>
            </a:r>
            <a:r>
              <a:rPr sz="30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LS</a:t>
            </a:r>
            <a:r>
              <a:rPr sz="3000" b="1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×O(H)=200×0.0309=6.18</a:t>
            </a:r>
            <a:endParaRPr lang="Times New Roman" altLang="Times New Roman" sz="30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textbox 816"/>
          <p:cNvSpPr/>
          <p:nvPr/>
        </p:nvSpPr>
        <p:spPr>
          <a:xfrm>
            <a:off x="450799" y="139141"/>
            <a:ext cx="9792334" cy="77679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776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9000"/>
              </a:lnSpc>
              <a:tabLst/>
            </a:pPr>
            <a:r>
              <a:rPr sz="4900" b="1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2.</a:t>
            </a:r>
            <a:r>
              <a:rPr sz="4900" b="1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可信度的计算</a:t>
            </a:r>
            <a:endParaRPr lang="KaiTi" altLang="KaiTi" sz="4900" dirty="0"/>
          </a:p>
          <a:p>
            <a:pPr algn="l" rtl="0" eaLnBrk="0">
              <a:lnSpc>
                <a:spcPct val="13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6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3883"/>
              </a:lnSpc>
              <a:spcBef>
                <a:spcPts val="935"/>
              </a:spcBef>
              <a:tabLst/>
            </a:pPr>
            <a:r>
              <a:rPr sz="3100" kern="0" spc="-2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■设有如下规则：</a:t>
            </a:r>
            <a:endParaRPr lang="KaiTi" altLang="KaiTi" sz="3100" dirty="0"/>
          </a:p>
          <a:p>
            <a:pPr algn="l" rtl="0" eaLnBrk="0">
              <a:lnSpc>
                <a:spcPct val="179000"/>
              </a:lnSpc>
              <a:tabLst/>
            </a:pPr>
            <a:endParaRPr lang="Arial" altLang="Arial" sz="1000" dirty="0"/>
          </a:p>
          <a:p>
            <a:pPr marL="857250" algn="l" rtl="0" eaLnBrk="0">
              <a:lnSpc>
                <a:spcPct val="80000"/>
              </a:lnSpc>
              <a:spcBef>
                <a:spcPts val="990"/>
              </a:spcBef>
              <a:tabLst/>
            </a:pP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If</a:t>
            </a:r>
            <a:r>
              <a:rPr sz="3300" kern="0" spc="1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33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₁</a:t>
            </a: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Then</a:t>
            </a:r>
            <a:r>
              <a:rPr sz="33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3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33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(H</a:t>
            </a:r>
            <a:r>
              <a:rPr sz="3300" kern="0" spc="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,E₁))</a:t>
            </a:r>
            <a:endParaRPr lang="Times New Roman" altLang="Times New Roman" sz="3300" dirty="0"/>
          </a:p>
          <a:p>
            <a:pPr algn="l" rtl="0" eaLnBrk="0">
              <a:lnSpc>
                <a:spcPct val="168000"/>
              </a:lnSpc>
              <a:tabLst/>
            </a:pPr>
            <a:endParaRPr lang="Arial" altLang="Arial" sz="1000" dirty="0"/>
          </a:p>
          <a:p>
            <a:pPr marL="857250" algn="l" rtl="0" eaLnBrk="0">
              <a:lnSpc>
                <a:spcPct val="80000"/>
              </a:lnSpc>
              <a:spcBef>
                <a:spcPts val="1086"/>
              </a:spcBef>
              <a:tabLst/>
            </a:pP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If</a:t>
            </a:r>
            <a:r>
              <a:rPr sz="3600" kern="0" spc="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3600" kern="0" spc="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₂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Then</a:t>
            </a:r>
            <a:r>
              <a:rPr sz="36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</a:t>
            </a:r>
            <a:r>
              <a:rPr sz="3600" kern="0" spc="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3600" kern="0" spc="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(H,E₂)</a:t>
            </a:r>
            <a:endParaRPr lang="Times New Roman" altLang="Times New Roman" sz="3600" dirty="0"/>
          </a:p>
          <a:p>
            <a:pPr algn="l" rtl="0" eaLnBrk="0">
              <a:lnSpc>
                <a:spcPct val="169000"/>
              </a:lnSpc>
              <a:tabLst/>
            </a:pPr>
            <a:endParaRPr lang="Arial" altLang="Arial" sz="1000" dirty="0"/>
          </a:p>
          <a:p>
            <a:pPr marL="31750" algn="l" rtl="0" eaLnBrk="0">
              <a:lnSpc>
                <a:spcPct val="99000"/>
              </a:lnSpc>
              <a:spcBef>
                <a:spcPts val="991"/>
              </a:spcBef>
              <a:tabLst/>
            </a:pPr>
            <a:r>
              <a:rPr sz="33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■则结论</a:t>
            </a:r>
            <a:r>
              <a:rPr sz="3300" kern="0" spc="-2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3300" kern="0" spc="-6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300" kern="0" spc="-2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的综合可信度可分以下两步计算：</a:t>
            </a:r>
            <a:endParaRPr lang="KaiTi" altLang="KaiTi" sz="33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marL="177800" algn="l" rtl="0" eaLnBrk="0">
              <a:lnSpc>
                <a:spcPct val="93000"/>
              </a:lnSpc>
              <a:spcBef>
                <a:spcPts val="815"/>
              </a:spcBef>
              <a:tabLst/>
            </a:pPr>
            <a:r>
              <a:rPr sz="2700" kern="0" spc="-40" dirty="0">
                <a:solidFill>
                  <a:srgbClr val="0000F2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第一步：分别对每条规则求出其</a:t>
            </a:r>
            <a:r>
              <a:rPr sz="2700" kern="0" spc="-40" dirty="0">
                <a:solidFill>
                  <a:srgbClr val="0000F2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CF(H)</a:t>
            </a:r>
            <a:r>
              <a:rPr sz="2700" kern="0" spc="-40" dirty="0">
                <a:solidFill>
                  <a:srgbClr val="0000F2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r>
              <a:rPr sz="2700" kern="0" spc="-40" dirty="0">
                <a:solidFill>
                  <a:srgbClr val="0000F2">
                    <a:alpha val="100000"/>
                  </a:srgbClr>
                </a:solidFill>
                <a:latin typeface="KaiTi"/>
                <a:ea typeface="KaiTi"/>
                <a:cs typeface="KaiTi"/>
              </a:rPr>
              <a:t>即</a:t>
            </a:r>
            <a:endParaRPr lang="KaiTi" altLang="KaiTi" sz="2700" dirty="0"/>
          </a:p>
          <a:p>
            <a:pPr algn="l" rtl="0" eaLnBrk="0">
              <a:lnSpc>
                <a:spcPct val="13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5000"/>
              </a:lnSpc>
              <a:tabLst/>
            </a:pPr>
            <a:endParaRPr lang="Arial" altLang="Arial" sz="1000" dirty="0"/>
          </a:p>
          <a:p>
            <a:pPr marL="857250" algn="l" rtl="0" eaLnBrk="0">
              <a:lnSpc>
                <a:spcPct val="78000"/>
              </a:lnSpc>
              <a:spcBef>
                <a:spcPts val="813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1(H)=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(H,E₁)×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(0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(E₁))</a:t>
            </a:r>
            <a:endParaRPr lang="Times New Roman" altLang="Times New Roman" sz="2700" dirty="0"/>
          </a:p>
          <a:p>
            <a:pPr marL="831850" algn="l" rtl="0" eaLnBrk="0">
              <a:lnSpc>
                <a:spcPts val="6400"/>
              </a:lnSpc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2(H)=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(H,E₂)×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7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(0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(E₂))</a:t>
            </a:r>
            <a:endParaRPr lang="Times New Roman" altLang="Times New Roman" sz="27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400" dirty="0"/>
          </a:p>
          <a:p>
            <a:pPr marL="393700" algn="l" rtl="0" eaLnBrk="0">
              <a:lnSpc>
                <a:spcPct val="79000"/>
              </a:lnSpc>
              <a:spcBef>
                <a:spcPts val="2"/>
              </a:spcBef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textbox 818"/>
          <p:cNvSpPr/>
          <p:nvPr/>
        </p:nvSpPr>
        <p:spPr>
          <a:xfrm>
            <a:off x="355608" y="348374"/>
            <a:ext cx="10087609" cy="54038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3196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100000"/>
              </a:lnSpc>
              <a:tabLst/>
            </a:pPr>
            <a:r>
              <a:rPr sz="49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2.可信度的计算</a:t>
            </a:r>
            <a:endParaRPr lang="KaiTi" altLang="KaiTi" sz="49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marL="355600" algn="l" rtl="0" eaLnBrk="0">
              <a:lnSpc>
                <a:spcPts val="3975"/>
              </a:lnSpc>
              <a:spcBef>
                <a:spcPts val="931"/>
              </a:spcBef>
              <a:tabLst/>
            </a:pPr>
            <a:r>
              <a:rPr sz="3100" kern="0" spc="-2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第二步：用如下公式求</a:t>
            </a:r>
            <a:r>
              <a:rPr sz="3100" kern="0" spc="-23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</a:t>
            </a:r>
            <a:r>
              <a:rPr sz="3100" kern="0" spc="-230" dirty="0">
                <a:solidFill>
                  <a:srgbClr val="162BE5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₁</a:t>
            </a:r>
            <a:r>
              <a:rPr sz="3100" kern="0" spc="-170" dirty="0">
                <a:solidFill>
                  <a:srgbClr val="162BE5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3100" kern="0" spc="-2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与</a:t>
            </a:r>
            <a:r>
              <a:rPr sz="3100" kern="0" spc="-23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</a:t>
            </a:r>
            <a:r>
              <a:rPr sz="3100" kern="0" spc="-230" dirty="0">
                <a:solidFill>
                  <a:srgbClr val="162BE5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r>
              <a:rPr sz="3100" kern="0" spc="-290" dirty="0">
                <a:solidFill>
                  <a:srgbClr val="162BE5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3100" kern="0" spc="-2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</a:t>
            </a:r>
            <a:r>
              <a:rPr sz="3100" kern="0" spc="-23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3100" kern="0" spc="-72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100" kern="0" spc="-2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的综合可信度：</a:t>
            </a:r>
            <a:endParaRPr lang="KaiTi" altLang="KaiTi" sz="3100" dirty="0"/>
          </a:p>
          <a:p>
            <a:pPr algn="r" rtl="0" eaLnBrk="0">
              <a:lnSpc>
                <a:spcPts val="8951"/>
              </a:lnSpc>
              <a:spcBef>
                <a:spcPts val="2437"/>
              </a:spcBef>
              <a:tabLst/>
            </a:pPr>
            <a:r>
              <a:rPr sz="4800" kern="0" spc="-2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若</a:t>
            </a:r>
            <a:r>
              <a:rPr sz="4800" kern="0" spc="-2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CR</a:t>
            </a:r>
            <a:r>
              <a:rPr sz="4800" kern="0" spc="-2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()20CR(D)</a:t>
            </a:r>
            <a:r>
              <a:rPr sz="4800" kern="0" spc="-2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</a:t>
            </a:r>
            <a:endParaRPr lang="Times New Roman" altLang="Times New Roman" sz="4800" dirty="0"/>
          </a:p>
          <a:p>
            <a:pPr marL="6387465" algn="l" rtl="0" eaLnBrk="0">
              <a:lnSpc>
                <a:spcPts val="3591"/>
              </a:lnSpc>
              <a:spcBef>
                <a:spcPts val="809"/>
              </a:spcBef>
              <a:tabLst/>
            </a:pPr>
            <a:r>
              <a:rPr sz="2800" kern="0" spc="-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若</a:t>
            </a:r>
            <a:r>
              <a:rPr sz="2800" kern="0" spc="-1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CF₁(H)</a:t>
            </a:r>
            <a:r>
              <a:rPr sz="2800" kern="0" spc="-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与</a:t>
            </a:r>
            <a:r>
              <a:rPr sz="2800" kern="0" spc="-1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</a:t>
            </a:r>
            <a:r>
              <a:rPr sz="2800" kern="0" spc="-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F₂(H)</a:t>
            </a:r>
            <a:r>
              <a:rPr sz="2800" kern="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异号</a:t>
            </a:r>
            <a:endParaRPr lang="SimSun" altLang="SimSun" sz="2800" dirty="0"/>
          </a:p>
          <a:p>
            <a:pPr marL="19050" algn="l" rtl="0" eaLnBrk="0">
              <a:lnSpc>
                <a:spcPct val="87000"/>
              </a:lnSpc>
              <a:spcBef>
                <a:spcPts val="1648"/>
              </a:spcBef>
              <a:tabLst/>
            </a:pPr>
            <a:r>
              <a:rPr sz="25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500" kern="0" spc="-9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在后来基于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MYCIN</a:t>
            </a:r>
            <a:r>
              <a:rPr sz="2500" kern="0" spc="-1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基础上形成的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EMYCIN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中，对上式做了如下</a:t>
            </a:r>
            <a:endParaRPr lang="KaiTi" altLang="KaiTi" sz="2500" dirty="0"/>
          </a:p>
          <a:p>
            <a:pPr marL="297815" algn="l" rtl="0" eaLnBrk="0">
              <a:lnSpc>
                <a:spcPts val="3697"/>
              </a:lnSpc>
              <a:tabLst/>
            </a:pPr>
            <a:r>
              <a:rPr sz="2300" kern="0" spc="-1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的修改：</a:t>
            </a:r>
            <a:endParaRPr lang="KaiTi" altLang="KaiTi" sz="2300" dirty="0"/>
          </a:p>
          <a:p>
            <a:pPr algn="l" rtl="0" eaLnBrk="0">
              <a:lnSpc>
                <a:spcPct val="15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600" dirty="0"/>
          </a:p>
          <a:p>
            <a:pPr marL="12700" algn="l" rtl="0" eaLnBrk="0">
              <a:lnSpc>
                <a:spcPct val="92000"/>
              </a:lnSpc>
              <a:spcBef>
                <a:spcPts val="1"/>
              </a:spcBef>
              <a:tabLst/>
            </a:pPr>
            <a:r>
              <a:rPr sz="2500" kern="0" spc="-10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500" kern="0" spc="-86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-10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如果</a:t>
            </a:r>
            <a:r>
              <a:rPr sz="2500" kern="0" spc="-10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CF1(H) </a:t>
            </a:r>
            <a:r>
              <a:rPr sz="2500" kern="0" spc="-10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2500" kern="0" spc="-100" dirty="0">
                <a:solidFill>
                  <a:srgbClr val="E5351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CF2(H)</a:t>
            </a:r>
            <a:r>
              <a:rPr sz="2500" kern="0" spc="-10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异号，则：</a:t>
            </a:r>
            <a:endParaRPr lang="KaiTi" altLang="KaiTi" sz="2500" dirty="0"/>
          </a:p>
        </p:txBody>
      </p:sp>
      <p:pic>
        <p:nvPicPr>
          <p:cNvPr id="820" name="picture 8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30183" y="2390806"/>
            <a:ext cx="5969050" cy="1657298"/>
          </a:xfrm>
          <a:prstGeom prst="rect">
            <a:avLst/>
          </a:prstGeom>
        </p:spPr>
      </p:pic>
      <p:sp>
        <p:nvSpPr>
          <p:cNvPr id="822" name="textbox 822"/>
          <p:cNvSpPr/>
          <p:nvPr/>
        </p:nvSpPr>
        <p:spPr>
          <a:xfrm>
            <a:off x="831839" y="7583591"/>
            <a:ext cx="677544" cy="2178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8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3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4"/>
          <p:cNvSpPr/>
          <p:nvPr/>
        </p:nvSpPr>
        <p:spPr>
          <a:xfrm>
            <a:off x="450799" y="3148039"/>
            <a:ext cx="9946640" cy="3165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778"/>
              </a:lnSpc>
              <a:tabLst/>
            </a:pPr>
            <a:endParaRPr lang="Arial" altLang="Arial" sz="100" dirty="0"/>
          </a:p>
          <a:p>
            <a:pPr marL="17145" algn="l" rtl="0" eaLnBrk="0">
              <a:lnSpc>
                <a:spcPct val="99000"/>
              </a:lnSpc>
              <a:tabLst/>
            </a:pPr>
            <a:r>
              <a:rPr sz="2500" b="1" kern="0" spc="-1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其他情况不变。</a:t>
            </a:r>
            <a:endParaRPr lang="KaiTi" altLang="KaiTi" sz="2500" dirty="0"/>
          </a:p>
          <a:p>
            <a:pPr algn="r" rtl="0" eaLnBrk="0">
              <a:lnSpc>
                <a:spcPct val="89000"/>
              </a:lnSpc>
              <a:spcBef>
                <a:spcPts val="1628"/>
              </a:spcBef>
              <a:tabLst/>
            </a:pPr>
            <a:r>
              <a:rPr sz="2500" kern="0" spc="1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如果可由多条知识推出同一个结论</a:t>
            </a:r>
            <a:r>
              <a:rPr sz="2500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，并且这些规则的前提相互独</a:t>
            </a:r>
            <a:endParaRPr lang="KaiTi" altLang="KaiTi" sz="2500" dirty="0"/>
          </a:p>
          <a:p>
            <a:pPr marL="12700" algn="l" rtl="0" eaLnBrk="0">
              <a:lnSpc>
                <a:spcPct val="145000"/>
              </a:lnSpc>
              <a:spcBef>
                <a:spcPts val="50"/>
              </a:spcBef>
              <a:tabLst/>
            </a:pP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立，结论的可信度又不相同，则可以</a:t>
            </a:r>
            <a:r>
              <a:rPr sz="2500" kern="0" spc="90" dirty="0">
                <a:solidFill>
                  <a:srgbClr val="0000E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将上述合成过程推广应用到多条</a:t>
            </a:r>
            <a:r>
              <a:rPr sz="2500" kern="0" spc="70" dirty="0">
                <a:solidFill>
                  <a:srgbClr val="0000E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100" dirty="0">
                <a:solidFill>
                  <a:srgbClr val="0000E0">
                    <a:alpha val="100000"/>
                  </a:srgbClr>
                </a:solidFill>
                <a:latin typeface="KaiTi"/>
                <a:ea typeface="KaiTi"/>
                <a:cs typeface="KaiTi"/>
              </a:rPr>
              <a:t>规则支持同一条结论</a:t>
            </a:r>
            <a:r>
              <a:rPr sz="25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，且规则前提可以包含多个证据的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情况。这时合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成过程是</a:t>
            </a:r>
            <a:r>
              <a:rPr sz="2500" kern="0" spc="100" dirty="0">
                <a:solidFill>
                  <a:srgbClr val="0000E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先把第一条与第二条合成，然后再用该合成</a:t>
            </a:r>
            <a:r>
              <a:rPr sz="2500" kern="0" spc="90" dirty="0">
                <a:solidFill>
                  <a:srgbClr val="0000E0">
                    <a:alpha val="100000"/>
                  </a:srgbClr>
                </a:solidFill>
                <a:latin typeface="KaiTi"/>
                <a:ea typeface="KaiTi"/>
                <a:cs typeface="KaiTi"/>
              </a:rPr>
              <a:t>后的结论与第三</a:t>
            </a:r>
            <a:r>
              <a:rPr sz="2500" kern="0" spc="-10" dirty="0">
                <a:solidFill>
                  <a:srgbClr val="0000E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500" kern="0" spc="40" dirty="0">
                <a:solidFill>
                  <a:srgbClr val="0000E0">
                    <a:alpha val="100000"/>
                  </a:srgbClr>
                </a:solidFill>
                <a:latin typeface="KaiTi"/>
                <a:ea typeface="KaiTi"/>
                <a:cs typeface="KaiTi"/>
              </a:rPr>
              <a:t>条合成</a:t>
            </a:r>
            <a:r>
              <a:rPr sz="25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，依次进行下去，直到全部合</a:t>
            </a:r>
            <a:r>
              <a:rPr sz="25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成完为止。</a:t>
            </a:r>
            <a:endParaRPr lang="KaiTi" altLang="KaiTi" sz="2500" dirty="0"/>
          </a:p>
        </p:txBody>
      </p:sp>
      <p:pic>
        <p:nvPicPr>
          <p:cNvPr id="826" name="picture 8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63726" y="1708120"/>
            <a:ext cx="6794480" cy="1028731"/>
          </a:xfrm>
          <a:prstGeom prst="rect">
            <a:avLst/>
          </a:prstGeom>
        </p:spPr>
      </p:pic>
      <p:sp>
        <p:nvSpPr>
          <p:cNvPr id="828" name="textbox 828"/>
          <p:cNvSpPr/>
          <p:nvPr/>
        </p:nvSpPr>
        <p:spPr>
          <a:xfrm>
            <a:off x="5336530" y="329617"/>
            <a:ext cx="4411345" cy="762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77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4900" b="1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2.可信度的计算</a:t>
            </a:r>
            <a:endParaRPr lang="KaiTi" altLang="KaiTi" sz="4900" dirty="0"/>
          </a:p>
        </p:txBody>
      </p:sp>
      <p:sp>
        <p:nvSpPr>
          <p:cNvPr id="830" name="textbox 830"/>
          <p:cNvSpPr/>
          <p:nvPr/>
        </p:nvSpPr>
        <p:spPr>
          <a:xfrm>
            <a:off x="869980" y="7638229"/>
            <a:ext cx="765175" cy="2184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2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6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textbox 832"/>
          <p:cNvSpPr/>
          <p:nvPr/>
        </p:nvSpPr>
        <p:spPr>
          <a:xfrm>
            <a:off x="952533" y="4189808"/>
            <a:ext cx="7565390" cy="2327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7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9000"/>
              </a:lnSpc>
              <a:tabLst/>
            </a:pP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R4:IF    E₄AND(E₅OR</a:t>
            </a:r>
            <a:r>
              <a:rPr sz="29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E₆)THE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</a:t>
            </a:r>
            <a:r>
              <a:rPr sz="2900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E₁(0.8)</a:t>
            </a:r>
            <a:endParaRPr lang="Times New Roman" altLang="Times New Roman" sz="2900" dirty="0"/>
          </a:p>
          <a:p>
            <a:pPr algn="l" rtl="0" eaLnBrk="0">
              <a:lnSpc>
                <a:spcPct val="150000"/>
              </a:lnSpc>
              <a:tabLst/>
            </a:pPr>
            <a:endParaRPr lang="Arial" altLang="Arial" sz="1000" dirty="0"/>
          </a:p>
          <a:p>
            <a:pPr marL="120014" algn="l" rtl="0" eaLnBrk="0">
              <a:lnSpc>
                <a:spcPct val="89000"/>
              </a:lnSpc>
              <a:spcBef>
                <a:spcPts val="726"/>
              </a:spcBef>
              <a:tabLst/>
            </a:pPr>
            <a:r>
              <a:rPr sz="2400" kern="0" spc="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已知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CF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(E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)=0.8,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CF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(E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₃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)=0.6,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CF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(E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₄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)=0.5,</a:t>
            </a:r>
            <a:endParaRPr lang="SimSun" altLang="SimSun" sz="2400" dirty="0"/>
          </a:p>
          <a:p>
            <a:pPr marL="1123950" algn="l" rtl="0" eaLnBrk="0">
              <a:lnSpc>
                <a:spcPts val="4885"/>
              </a:lnSpc>
              <a:tabLst/>
            </a:pPr>
            <a:r>
              <a:rPr sz="29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CF(E₅)=0.6,CF(E₆)=0.8</a:t>
            </a:r>
            <a:endParaRPr lang="Times New Roman" altLang="Times New Roman" sz="29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600" dirty="0"/>
          </a:p>
          <a:p>
            <a:pPr algn="l" rtl="0" eaLnBrk="0">
              <a:lnSpc>
                <a:spcPct val="713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2900" kern="0" spc="-2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求</a:t>
            </a:r>
            <a:r>
              <a:rPr sz="2900" kern="0" spc="-20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</a:t>
            </a:r>
            <a:r>
              <a:rPr sz="2900" kern="0" spc="-66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900" kern="0" spc="-2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的综合可信度</a:t>
            </a:r>
            <a:r>
              <a:rPr sz="2900" kern="0" spc="-20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CF(H)</a:t>
            </a:r>
            <a:r>
              <a:rPr sz="2900" kern="0" spc="-21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2900" dirty="0"/>
          </a:p>
        </p:txBody>
      </p:sp>
      <p:graphicFrame>
        <p:nvGraphicFramePr>
          <p:cNvPr id="834" name="table 834"/>
          <p:cNvGraphicFramePr>
            <a:graphicFrameLocks noGrp="1"/>
          </p:cNvGraphicFramePr>
          <p:nvPr/>
        </p:nvGraphicFramePr>
        <p:xfrm>
          <a:off x="1892351" y="2265746"/>
          <a:ext cx="4332605" cy="1613534"/>
        </p:xfrm>
        <a:graphic>
          <a:graphicData uri="http://schemas.openxmlformats.org/drawingml/2006/table">
            <a:tbl>
              <a:tblPr/>
              <a:tblGrid>
                <a:gridCol w="1122680"/>
                <a:gridCol w="1869439"/>
                <a:gridCol w="1340485"/>
              </a:tblGrid>
              <a:tr h="488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46873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l" rtl="0" eaLnBrk="0">
                        <a:lnSpc>
                          <a:spcPct val="77000"/>
                        </a:lnSpc>
                        <a:tabLst/>
                      </a:pPr>
                      <a:r>
                        <a:rPr sz="2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R1:IF</a:t>
                      </a:r>
                      <a:endParaRPr lang="Times New Roman" altLang="Times New Roman" sz="2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7621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71779" algn="l" rtl="0" eaLnBrk="0">
                        <a:lnSpc>
                          <a:spcPct val="76000"/>
                        </a:lnSpc>
                        <a:tabLst/>
                      </a:pPr>
                      <a:r>
                        <a:rPr sz="2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E₁THNN</a:t>
                      </a:r>
                      <a:endParaRPr lang="Times New Roman" altLang="Times New Roman" sz="2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40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92734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2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H(0.9)</a:t>
                      </a:r>
                      <a:endParaRPr lang="Times New Roman" altLang="Times New Roman" sz="2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55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l" rtl="0" eaLnBrk="0">
                        <a:lnSpc>
                          <a:spcPct val="77000"/>
                        </a:lnSpc>
                        <a:tabLst/>
                      </a:pPr>
                      <a:r>
                        <a:rPr sz="2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R2:IF</a:t>
                      </a:r>
                      <a:endParaRPr lang="Times New Roman" altLang="Times New Roman" sz="2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39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70509" algn="l" rtl="0" eaLnBrk="0">
                        <a:lnSpc>
                          <a:spcPct val="76000"/>
                        </a:lnSpc>
                        <a:tabLst/>
                      </a:pPr>
                      <a:r>
                        <a:rPr sz="2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E₂THEN</a:t>
                      </a:r>
                      <a:endParaRPr lang="Times New Roman" altLang="Times New Roman" sz="2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900" dirty="0"/>
                    </a:p>
                    <a:p>
                      <a:pPr algn="l" rtl="0" eaLnBrk="0">
                        <a:lnSpc>
                          <a:spcPct val="758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48284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2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H(0.6)</a:t>
                      </a:r>
                      <a:endParaRPr lang="Times New Roman" altLang="Times New Roman" sz="2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640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3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R3:IF</a:t>
                      </a:r>
                      <a:endParaRPr lang="Times New Roman" altLang="Times New Roman" sz="2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72415" algn="l" rtl="0" eaLnBrk="0">
                        <a:lnSpc>
                          <a:spcPct val="72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9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E₃THEN</a:t>
                      </a:r>
                      <a:endParaRPr lang="Times New Roman" altLang="Times New Roman" sz="2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900" dirty="0"/>
                    </a:p>
                    <a:p>
                      <a:pPr algn="r" rtl="0" eaLnBrk="0">
                        <a:lnSpc>
                          <a:spcPct val="7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9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H(-0.5)</a:t>
                      </a:r>
                      <a:endParaRPr lang="Times New Roman" altLang="Times New Roman" sz="2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36" name="textbox 836"/>
          <p:cNvSpPr/>
          <p:nvPr/>
        </p:nvSpPr>
        <p:spPr>
          <a:xfrm>
            <a:off x="844870" y="764412"/>
            <a:ext cx="4425950" cy="12376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55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5000"/>
              </a:lnSpc>
              <a:tabLst>
                <a:tab pos="2329814" algn="l"/>
              </a:tabLst>
            </a:pPr>
            <a:r>
              <a:rPr sz="3400" b="1" u="sng" kern="0" spc="-27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例子分析：</a:t>
            </a:r>
            <a:r>
              <a:rPr sz="3400" u="sng" kern="0" spc="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	</a:t>
            </a:r>
            <a:endParaRPr lang="KaiTi" altLang="KaiTi" sz="34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500" dirty="0"/>
          </a:p>
          <a:p>
            <a:pPr algn="l" rtl="0" eaLnBrk="0">
              <a:lnSpc>
                <a:spcPct val="9754"/>
              </a:lnSpc>
              <a:tabLst/>
            </a:pPr>
            <a:endParaRPr lang="Arial" altLang="Arial" sz="100" dirty="0"/>
          </a:p>
          <a:p>
            <a:pPr marL="88264" algn="l" rtl="0" eaLnBrk="0">
              <a:lnSpc>
                <a:spcPts val="3376"/>
              </a:lnSpc>
              <a:tabLst/>
            </a:pPr>
            <a:r>
              <a:rPr sz="2800" kern="0" spc="-2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·例5.4</a:t>
            </a:r>
            <a:r>
              <a:rPr sz="2800" kern="0" spc="-4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800" kern="0" spc="-2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设有如下一</a:t>
            </a:r>
            <a:r>
              <a:rPr sz="2800" kern="0" spc="-2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组规则：</a:t>
            </a:r>
            <a:endParaRPr lang="KaiTi" altLang="KaiTi" sz="2800" dirty="0"/>
          </a:p>
        </p:txBody>
      </p:sp>
      <p:sp>
        <p:nvSpPr>
          <p:cNvPr id="838" name="textbox 838"/>
          <p:cNvSpPr/>
          <p:nvPr/>
        </p:nvSpPr>
        <p:spPr>
          <a:xfrm>
            <a:off x="882598" y="7631893"/>
            <a:ext cx="8965565" cy="2184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2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       </a:t>
            </a: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</a:t>
            </a:r>
            <a:r>
              <a:rPr sz="1400" kern="0" spc="0" baseline="7441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84</a:t>
            </a:r>
            <a:endParaRPr lang="Times New Roman" altLang="Times New Roman" sz="1400" baseline="7441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textbox 840"/>
          <p:cNvSpPr/>
          <p:nvPr/>
        </p:nvSpPr>
        <p:spPr>
          <a:xfrm>
            <a:off x="222281" y="3063091"/>
            <a:ext cx="7275830" cy="47834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37465" algn="l" rtl="0" eaLnBrk="0">
              <a:lnSpc>
                <a:spcPts val="2865"/>
              </a:lnSpc>
              <a:tabLst/>
            </a:pP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·解：由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₄</a:t>
            </a:r>
            <a:r>
              <a:rPr sz="2100" kern="0" spc="-20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1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得到：</a:t>
            </a:r>
            <a:endParaRPr lang="KaiTi" altLang="KaiTi" sz="2100" dirty="0"/>
          </a:p>
          <a:p>
            <a:pPr marL="386715" algn="l" rtl="0" eaLnBrk="0">
              <a:lnSpc>
                <a:spcPct val="80000"/>
              </a:lnSpc>
              <a:spcBef>
                <a:spcPts val="1163"/>
              </a:spcBef>
              <a:tabLst/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(E1)=0.8×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E₄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(E₅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₆))}</a:t>
            </a:r>
            <a:endParaRPr lang="Times New Roman" altLang="Times New Roman" sz="2300" dirty="0"/>
          </a:p>
          <a:p>
            <a:pPr marL="1339850" algn="l" rtl="0" eaLnBrk="0">
              <a:lnSpc>
                <a:spcPct val="80000"/>
              </a:lnSpc>
              <a:spcBef>
                <a:spcPts val="1542"/>
              </a:spcBef>
              <a:tabLst/>
            </a:pP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=0.8×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(E₄),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(E₅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₆)}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</a:t>
            </a:r>
            <a:endParaRPr lang="Times New Roman" altLang="Times New Roman" sz="2300" dirty="0"/>
          </a:p>
          <a:p>
            <a:pPr algn="r" rtl="0" eaLnBrk="0">
              <a:lnSpc>
                <a:spcPct val="78000"/>
              </a:lnSpc>
              <a:spcBef>
                <a:spcPts val="1442"/>
              </a:spcBef>
              <a:tabLst/>
            </a:pP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=0.8×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(E₄),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(E₅),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(E₆)}}}</a:t>
            </a:r>
            <a:endParaRPr lang="Times New Roman" altLang="Times New Roman" sz="2300" dirty="0"/>
          </a:p>
          <a:p>
            <a:pPr marL="1339850" algn="l" rtl="0" eaLnBrk="0">
              <a:lnSpc>
                <a:spcPts val="3450"/>
              </a:lnSpc>
              <a:tabLst/>
            </a:pP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=0.8×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min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.5,0.8}}</a:t>
            </a:r>
            <a:endParaRPr lang="Times New Roman" altLang="Times New Roman" sz="2300" dirty="0"/>
          </a:p>
          <a:p>
            <a:pPr marL="1332864" algn="l" rtl="0" eaLnBrk="0">
              <a:lnSpc>
                <a:spcPct val="80000"/>
              </a:lnSpc>
              <a:spcBef>
                <a:spcPts val="1447"/>
              </a:spcBef>
              <a:tabLst/>
            </a:pP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=0.8×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{0,0.5}</a:t>
            </a:r>
            <a:endParaRPr lang="Times New Roman" altLang="Times New Roman" sz="2300" dirty="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 dirty="0"/>
          </a:p>
          <a:p>
            <a:pPr marL="1332864" algn="l" rtl="0" eaLnBrk="0">
              <a:lnSpc>
                <a:spcPct val="78000"/>
              </a:lnSpc>
              <a:spcBef>
                <a:spcPts val="487"/>
              </a:spcBef>
              <a:tabLst/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=0.4</a:t>
            </a:r>
            <a:endParaRPr lang="SimSun" altLang="SimSun" sz="1600" dirty="0"/>
          </a:p>
          <a:p>
            <a:pPr marL="12700" algn="l" rtl="0" eaLnBrk="0">
              <a:lnSpc>
                <a:spcPts val="2706"/>
              </a:lnSpc>
              <a:spcBef>
                <a:spcPts val="1225"/>
              </a:spcBef>
              <a:tabLst/>
            </a:pP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1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R1</a:t>
            </a:r>
            <a:r>
              <a:rPr sz="21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得到：</a:t>
            </a:r>
            <a:endParaRPr lang="KaiTi" altLang="KaiTi" sz="2100" dirty="0"/>
          </a:p>
          <a:p>
            <a:pPr marL="380365" algn="l" rtl="0" eaLnBrk="0">
              <a:lnSpc>
                <a:spcPct val="78000"/>
              </a:lnSpc>
              <a:spcBef>
                <a:spcPts val="1332"/>
              </a:spcBef>
              <a:tabLst/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₁(H)=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(H,E₁)×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{0,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(E₁)}</a:t>
            </a:r>
            <a:endParaRPr lang="Times New Roman" altLang="Times New Roman" sz="2300" dirty="0"/>
          </a:p>
          <a:p>
            <a:pPr marL="1263014" algn="l" rtl="0" eaLnBrk="0">
              <a:lnSpc>
                <a:spcPts val="3450"/>
              </a:lnSpc>
              <a:tabLst/>
            </a:pP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=0.9×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{0,0.4}=0.36</a:t>
            </a:r>
            <a:endParaRPr lang="Times New Roman" altLang="Times New Roman" sz="23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700" dirty="0"/>
          </a:p>
          <a:p>
            <a:pPr marL="672465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200" dirty="0"/>
          </a:p>
        </p:txBody>
      </p:sp>
      <p:sp>
        <p:nvSpPr>
          <p:cNvPr id="842" name="textbox 842"/>
          <p:cNvSpPr/>
          <p:nvPr/>
        </p:nvSpPr>
        <p:spPr>
          <a:xfrm>
            <a:off x="76184" y="107959"/>
            <a:ext cx="10661650" cy="2819400"/>
          </a:xfrm>
          <a:prstGeom prst="rect">
            <a:avLst/>
          </a:prstGeom>
          <a:solidFill>
            <a:srgbClr val="FAE4D6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marL="88900" algn="l" rtl="0" eaLnBrk="0">
              <a:lnSpc>
                <a:spcPct val="80000"/>
              </a:lnSpc>
              <a:spcBef>
                <a:spcPts val="3"/>
              </a:spcBef>
              <a:tabLst/>
            </a:pP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R4: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IF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₄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(E₅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₆)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THEN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E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₁(0.8)</a:t>
            </a:r>
            <a:endParaRPr lang="Times New Roman" altLang="Times New Roman" sz="23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300" dirty="0"/>
          </a:p>
          <a:p>
            <a:pPr marL="209550" algn="l" rtl="0" eaLnBrk="0">
              <a:lnSpc>
                <a:spcPct val="93000"/>
              </a:lnSpc>
              <a:spcBef>
                <a:spcPts val="5"/>
              </a:spcBef>
              <a:tabLst/>
            </a:pP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已知：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CF(E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₂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)=0.8,CF(E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₃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)=0.6,CF(E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₄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)=0.5,CF(E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₅</a:t>
            </a:r>
            <a:r>
              <a:rPr sz="27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)=0.6,</a:t>
            </a:r>
            <a:r>
              <a:rPr sz="2700" kern="0" spc="-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CF(E</a:t>
            </a:r>
            <a:r>
              <a:rPr sz="2700" kern="0" spc="-1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₆</a:t>
            </a:r>
            <a:r>
              <a:rPr sz="2700" kern="0" spc="-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)=0.8</a:t>
            </a:r>
            <a:endParaRPr lang="SimSun" altLang="SimSun" sz="2700" dirty="0"/>
          </a:p>
        </p:txBody>
      </p:sp>
      <p:graphicFrame>
        <p:nvGraphicFramePr>
          <p:cNvPr id="844" name="table 844"/>
          <p:cNvGraphicFramePr>
            <a:graphicFrameLocks noGrp="1"/>
          </p:cNvGraphicFramePr>
          <p:nvPr/>
        </p:nvGraphicFramePr>
        <p:xfrm>
          <a:off x="158737" y="361358"/>
          <a:ext cx="3612514" cy="1352550"/>
        </p:xfrm>
        <a:graphic>
          <a:graphicData uri="http://schemas.openxmlformats.org/drawingml/2006/table">
            <a:tbl>
              <a:tblPr/>
              <a:tblGrid>
                <a:gridCol w="939165"/>
                <a:gridCol w="1566544"/>
                <a:gridCol w="1106805"/>
              </a:tblGrid>
              <a:tr h="4032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44050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23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R1: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IF</a:t>
                      </a:r>
                      <a:endParaRPr lang="Times New Roman" altLang="Times New Roman" sz="23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6756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49554" algn="l" rtl="0" eaLnBrk="0">
                        <a:lnSpc>
                          <a:spcPct val="77000"/>
                        </a:lnSpc>
                        <a:tabLst/>
                      </a:pP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E₁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THNN</a:t>
                      </a:r>
                      <a:endParaRPr lang="Times New Roman" altLang="Times New Roman" sz="23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601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73684" algn="l" rtl="0" eaLnBrk="0">
                        <a:lnSpc>
                          <a:spcPct val="80000"/>
                        </a:lnSpc>
                        <a:tabLst/>
                      </a:pPr>
                      <a:r>
                        <a:rPr sz="23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H(0.9)</a:t>
                      </a:r>
                      <a:endParaRPr lang="Times New Roman" altLang="Times New Roman" sz="23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7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23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R2: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IF</a:t>
                      </a:r>
                      <a:endParaRPr lang="Times New Roman" altLang="Times New Roman" sz="23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240665" algn="l" rtl="0" eaLnBrk="0">
                        <a:lnSpc>
                          <a:spcPct val="7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E₂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THEN</a:t>
                      </a:r>
                      <a:endParaRPr lang="Times New Roman" altLang="Times New Roman" sz="23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22884" algn="l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3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H(0.6)</a:t>
                      </a:r>
                      <a:endParaRPr lang="Times New Roman" altLang="Times New Roman" sz="23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6350" algn="l" rtl="0" eaLnBrk="0">
                        <a:lnSpc>
                          <a:spcPct val="75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23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R3: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IF</a:t>
                      </a:r>
                      <a:endParaRPr lang="Times New Roman" altLang="Times New Roman" sz="23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245109" algn="l" rtl="0" eaLnBrk="0">
                        <a:lnSpc>
                          <a:spcPct val="73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23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E₃</a:t>
                      </a:r>
                      <a:r>
                        <a:rPr sz="23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THEN</a:t>
                      </a:r>
                      <a:endParaRPr lang="Times New Roman" altLang="Times New Roman" sz="23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r" rtl="0" eaLnBrk="0">
                        <a:lnSpc>
                          <a:spcPct val="7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23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H(-0.5)</a:t>
                      </a:r>
                      <a:endParaRPr lang="Times New Roman" altLang="Times New Roman" sz="23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46" name="textbox 846"/>
          <p:cNvSpPr/>
          <p:nvPr/>
        </p:nvSpPr>
        <p:spPr>
          <a:xfrm>
            <a:off x="9696419" y="7683344"/>
            <a:ext cx="147320" cy="1454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40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8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85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textbox 848"/>
          <p:cNvSpPr/>
          <p:nvPr/>
        </p:nvSpPr>
        <p:spPr>
          <a:xfrm>
            <a:off x="609596" y="1429710"/>
            <a:ext cx="7040244" cy="4796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2642"/>
              </a:lnSpc>
              <a:tabLst/>
            </a:pPr>
            <a:r>
              <a:rPr sz="20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0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</a:t>
            </a:r>
            <a:r>
              <a:rPr sz="2000" kern="0" spc="-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R₂</a:t>
            </a:r>
            <a:r>
              <a:rPr sz="2000" kern="0" spc="-1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20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得到：</a:t>
            </a:r>
            <a:endParaRPr lang="KaiTi" altLang="KaiTi" sz="2000" dirty="0"/>
          </a:p>
          <a:p>
            <a:pPr marL="2558414" algn="l" rtl="0" eaLnBrk="0">
              <a:lnSpc>
                <a:spcPct val="78000"/>
              </a:lnSpc>
              <a:spcBef>
                <a:spcPts val="1204"/>
              </a:spcBef>
              <a:tabLst/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₂(H)=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(H,E₂)×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(E₂)}</a:t>
            </a:r>
            <a:endParaRPr lang="Times New Roman" altLang="Times New Roman" sz="2400" dirty="0"/>
          </a:p>
          <a:p>
            <a:pPr marL="3815715" algn="l" rtl="0" eaLnBrk="0">
              <a:lnSpc>
                <a:spcPts val="3749"/>
              </a:lnSpc>
              <a:tabLst/>
            </a:pP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=0.6×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{0,0.8}=0.48</a:t>
            </a:r>
            <a:endParaRPr lang="Times New Roman" altLang="Times New Roman" sz="24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2642"/>
              </a:lnSpc>
              <a:spcBef>
                <a:spcPts val="611"/>
              </a:spcBef>
              <a:tabLst/>
            </a:pP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</a:t>
            </a:r>
            <a:r>
              <a:rPr sz="2000" kern="0" spc="2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由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R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₃</a:t>
            </a:r>
            <a:r>
              <a:rPr sz="2000" kern="0" spc="2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得到：</a:t>
            </a:r>
            <a:endParaRPr lang="KaiTi" altLang="KaiTi" sz="2000" dirty="0"/>
          </a:p>
          <a:p>
            <a:pPr algn="r" rtl="0" eaLnBrk="0">
              <a:lnSpc>
                <a:spcPct val="80000"/>
              </a:lnSpc>
              <a:spcBef>
                <a:spcPts val="1205"/>
              </a:spcBef>
              <a:tabLst/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₃(H)=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(H,E₃)×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(E₃)}</a:t>
            </a:r>
            <a:endParaRPr lang="Times New Roman" altLang="Times New Roman" sz="2400" dirty="0"/>
          </a:p>
          <a:p>
            <a:pPr marL="3829050" algn="l" rtl="0" eaLnBrk="0">
              <a:lnSpc>
                <a:spcPts val="3295"/>
              </a:lnSpc>
              <a:spcBef>
                <a:spcPts val="669"/>
              </a:spcBef>
              <a:tabLst/>
            </a:pP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=-0.5×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max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{0,0.6}=-0.3</a:t>
            </a:r>
            <a:endParaRPr lang="Times New Roman" altLang="Times New Roman" sz="2400" dirty="0"/>
          </a:p>
          <a:p>
            <a:pPr marL="12700" algn="l" rtl="0" eaLnBrk="0">
              <a:lnSpc>
                <a:spcPts val="3731"/>
              </a:lnSpc>
              <a:tabLst/>
            </a:pPr>
            <a:r>
              <a:rPr sz="23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·根据结论不确定性的合成算法得到：</a:t>
            </a:r>
            <a:endParaRPr lang="KaiTi" altLang="KaiTi" sz="23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marL="469900" algn="l" rtl="0" eaLnBrk="0">
              <a:lnSpc>
                <a:spcPct val="76000"/>
              </a:lnSpc>
              <a:spcBef>
                <a:spcPts val="694"/>
              </a:spcBef>
              <a:tabLst/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CF₁,2(H)=CF₁(H)+CF₂(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H)-CF₁(H)×CF₂(H)</a:t>
            </a:r>
            <a:endParaRPr lang="Times New Roman" altLang="Times New Roman" sz="2300" dirty="0"/>
          </a:p>
          <a:p>
            <a:pPr marL="1631950" algn="l" rtl="0" eaLnBrk="0">
              <a:lnSpc>
                <a:spcPts val="3300"/>
              </a:lnSpc>
              <a:tabLst/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=0.36+0.48-0.</a:t>
            </a: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36×0.48</a:t>
            </a:r>
            <a:endParaRPr lang="Times New Roman" altLang="Times New Roman" sz="2300" dirty="0"/>
          </a:p>
          <a:p>
            <a:pPr algn="l" rtl="0" eaLnBrk="0">
              <a:lnSpc>
                <a:spcPct val="13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500" dirty="0"/>
          </a:p>
          <a:p>
            <a:pPr marL="1638300" algn="l" rtl="0" eaLnBrk="0">
              <a:lnSpc>
                <a:spcPct val="77000"/>
              </a:lnSpc>
              <a:spcBef>
                <a:spcPts val="6"/>
              </a:spcBef>
              <a:tabLst/>
            </a:pP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=0.84-0.17=0.67</a:t>
            </a:r>
            <a:endParaRPr lang="Times New Roman" altLang="Times New Roman" sz="2300" dirty="0"/>
          </a:p>
        </p:txBody>
      </p:sp>
      <p:sp>
        <p:nvSpPr>
          <p:cNvPr id="850" name="textbox 850"/>
          <p:cNvSpPr/>
          <p:nvPr/>
        </p:nvSpPr>
        <p:spPr>
          <a:xfrm>
            <a:off x="882598" y="7612121"/>
            <a:ext cx="8958580" cy="295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3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23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</a:t>
            </a:r>
            <a:r>
              <a:rPr sz="23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</a:t>
            </a:r>
            <a:r>
              <a:rPr sz="1500" kern="0" spc="-10" baseline="20835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86</a:t>
            </a:r>
            <a:endParaRPr lang="Times New Roman" altLang="Times New Roman" sz="1500" baseline="2083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icture 8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58695" y="2120530"/>
            <a:ext cx="7461392" cy="1194266"/>
          </a:xfrm>
          <a:prstGeom prst="rect">
            <a:avLst/>
          </a:prstGeom>
        </p:spPr>
      </p:pic>
      <p:pic>
        <p:nvPicPr>
          <p:cNvPr id="854" name="picture 8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863753" y="3828076"/>
            <a:ext cx="4711818" cy="941104"/>
          </a:xfrm>
          <a:prstGeom prst="rect">
            <a:avLst/>
          </a:prstGeom>
        </p:spPr>
      </p:pic>
      <p:sp>
        <p:nvSpPr>
          <p:cNvPr id="856" name="textbox 856"/>
          <p:cNvSpPr/>
          <p:nvPr/>
        </p:nvSpPr>
        <p:spPr>
          <a:xfrm>
            <a:off x="635046" y="6312287"/>
            <a:ext cx="8496300" cy="5041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35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33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·这就是所求出的综合可信度，即</a:t>
            </a:r>
            <a:r>
              <a:rPr sz="33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CF(H)</a:t>
            </a:r>
            <a:r>
              <a:rPr sz="3300" kern="0" spc="-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=0.53。</a:t>
            </a:r>
            <a:endParaRPr lang="SimSun" altLang="SimSun" sz="3300" dirty="0"/>
          </a:p>
        </p:txBody>
      </p:sp>
      <p:sp>
        <p:nvSpPr>
          <p:cNvPr id="858" name="textbox 858"/>
          <p:cNvSpPr/>
          <p:nvPr/>
        </p:nvSpPr>
        <p:spPr>
          <a:xfrm>
            <a:off x="869980" y="7643086"/>
            <a:ext cx="8973819" cy="20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1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                                    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                                                  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87</a:t>
            </a:r>
            <a:endParaRPr lang="SimSun" altLang="SimSun" sz="1000" dirty="0"/>
          </a:p>
        </p:txBody>
      </p:sp>
      <p:sp>
        <p:nvSpPr>
          <p:cNvPr id="860" name="textbox 860"/>
          <p:cNvSpPr/>
          <p:nvPr/>
        </p:nvSpPr>
        <p:spPr>
          <a:xfrm>
            <a:off x="2844837" y="5062588"/>
            <a:ext cx="668655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67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=0.53</a:t>
            </a:r>
            <a:endParaRPr lang="SimSun" altLang="SimSun" sz="20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textbox 862"/>
          <p:cNvSpPr/>
          <p:nvPr/>
        </p:nvSpPr>
        <p:spPr>
          <a:xfrm>
            <a:off x="1016052" y="334028"/>
            <a:ext cx="8908415" cy="50685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8000"/>
              </a:lnSpc>
              <a:tabLst/>
            </a:pPr>
            <a:r>
              <a:rPr sz="45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5.5.1证据理论的形式化</a:t>
            </a:r>
            <a:endParaRPr lang="KaiTi" altLang="KaiTi" sz="45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6000"/>
              </a:lnSpc>
              <a:spcBef>
                <a:spcPts val="960"/>
              </a:spcBef>
              <a:tabLst/>
            </a:pPr>
            <a:r>
              <a:rPr sz="32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在</a:t>
            </a:r>
            <a:r>
              <a:rPr sz="32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D-S</a:t>
            </a:r>
            <a:r>
              <a:rPr sz="3200" kern="0" spc="-6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理论中，有四个函数非常</a:t>
            </a:r>
            <a:r>
              <a:rPr sz="3200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重要，分别是：</a:t>
            </a:r>
            <a:endParaRPr lang="KaiTi" altLang="KaiTi" sz="32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marL="1085214" algn="l" rtl="0" eaLnBrk="0">
              <a:lnSpc>
                <a:spcPct val="88000"/>
              </a:lnSpc>
              <a:spcBef>
                <a:spcPts val="970"/>
              </a:spcBef>
              <a:tabLst/>
            </a:pPr>
            <a:r>
              <a:rPr sz="3200" kern="0" spc="1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概率分配函数</a:t>
            </a:r>
            <a:endParaRPr lang="KaiTi" altLang="KaiTi" sz="3200" dirty="0"/>
          </a:p>
          <a:p>
            <a:pPr marL="1110614" algn="l" rtl="0" eaLnBrk="0">
              <a:lnSpc>
                <a:spcPts val="5901"/>
              </a:lnSpc>
              <a:tabLst/>
            </a:pPr>
            <a:r>
              <a:rPr sz="3200" kern="0" spc="8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信任函数</a:t>
            </a:r>
            <a:endParaRPr lang="KaiTi" altLang="KaiTi" sz="3200" dirty="0"/>
          </a:p>
          <a:p>
            <a:pPr algn="l" rtl="0" eaLnBrk="0">
              <a:lnSpc>
                <a:spcPct val="140000"/>
              </a:lnSpc>
              <a:tabLst/>
            </a:pPr>
            <a:endParaRPr lang="Arial" altLang="Arial" sz="1000" dirty="0"/>
          </a:p>
          <a:p>
            <a:pPr marL="1123314" algn="l" rtl="0" eaLnBrk="0">
              <a:lnSpc>
                <a:spcPts val="3879"/>
              </a:lnSpc>
              <a:spcBef>
                <a:spcPts val="970"/>
              </a:spcBef>
              <a:tabLst/>
            </a:pPr>
            <a:r>
              <a:rPr sz="3200" kern="0" spc="6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似然函数</a:t>
            </a:r>
            <a:endParaRPr lang="KaiTi" altLang="KaiTi" sz="32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700" dirty="0"/>
          </a:p>
          <a:p>
            <a:pPr marL="1167764" algn="l" rtl="0" eaLnBrk="0">
              <a:lnSpc>
                <a:spcPct val="99000"/>
              </a:lnSpc>
              <a:spcBef>
                <a:spcPts val="2"/>
              </a:spcBef>
              <a:tabLst/>
            </a:pPr>
            <a:r>
              <a:rPr sz="3200" kern="0" spc="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类概率函数</a:t>
            </a:r>
            <a:endParaRPr lang="KaiTi" altLang="KaiTi" sz="3200" dirty="0"/>
          </a:p>
        </p:txBody>
      </p:sp>
      <p:sp>
        <p:nvSpPr>
          <p:cNvPr id="864" name="textbox 864"/>
          <p:cNvSpPr/>
          <p:nvPr/>
        </p:nvSpPr>
        <p:spPr>
          <a:xfrm>
            <a:off x="984292" y="7670181"/>
            <a:ext cx="727709" cy="2330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5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4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textbox 866"/>
          <p:cNvSpPr/>
          <p:nvPr/>
        </p:nvSpPr>
        <p:spPr>
          <a:xfrm>
            <a:off x="812770" y="296652"/>
            <a:ext cx="9258934" cy="27368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8114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9000"/>
              </a:lnSpc>
              <a:tabLst/>
            </a:pPr>
            <a:r>
              <a:rPr sz="46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5.5.1证据理论</a:t>
            </a:r>
            <a:r>
              <a:rPr sz="46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的形式化</a:t>
            </a:r>
            <a:endParaRPr lang="KaiTi" altLang="KaiTi" sz="46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3000"/>
              </a:lnSpc>
              <a:spcBef>
                <a:spcPts val="1055"/>
              </a:spcBef>
              <a:tabLst/>
            </a:pPr>
            <a:r>
              <a:rPr sz="3500" kern="0" spc="-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定义5.3设函数</a:t>
            </a:r>
            <a:r>
              <a:rPr sz="35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m:2⁹→</a:t>
            </a:r>
            <a:r>
              <a:rPr sz="3500" kern="0" spc="-5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500" kern="0" spc="-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[0,1]</a:t>
            </a:r>
            <a:r>
              <a:rPr sz="35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sz="3500" kern="0" spc="3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500" kern="0" spc="-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且满足</a:t>
            </a:r>
            <a:endParaRPr lang="KaiTi" altLang="KaiTi" sz="35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700" dirty="0"/>
          </a:p>
          <a:p>
            <a:pPr marL="2781300" algn="l" rtl="0" eaLnBrk="0">
              <a:lnSpc>
                <a:spcPct val="79000"/>
              </a:lnSpc>
              <a:spcBef>
                <a:spcPts val="1"/>
              </a:spcBef>
              <a:tabLst/>
            </a:pPr>
            <a:r>
              <a:rPr sz="3100" i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m(φ)=0</a:t>
            </a:r>
            <a:endParaRPr lang="Times New Roman" altLang="Times New Roman" sz="3100" dirty="0"/>
          </a:p>
        </p:txBody>
      </p:sp>
      <p:sp>
        <p:nvSpPr>
          <p:cNvPr id="868" name="textbox 868"/>
          <p:cNvSpPr/>
          <p:nvPr/>
        </p:nvSpPr>
        <p:spPr>
          <a:xfrm>
            <a:off x="374662" y="4607147"/>
            <a:ext cx="8839200" cy="1165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93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3000" kern="0" spc="-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则称</a:t>
            </a:r>
            <a:r>
              <a:rPr sz="3000" kern="0" spc="-20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r>
              <a:rPr sz="3000" kern="0" spc="-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是2</a:t>
            </a:r>
            <a:r>
              <a:rPr sz="3000" kern="0" spc="-200" dirty="0">
                <a:solidFill>
                  <a:srgbClr val="162BE5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⁹</a:t>
            </a:r>
            <a:r>
              <a:rPr sz="3000" kern="0" spc="-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上的概率分配函数，</a:t>
            </a:r>
            <a:r>
              <a:rPr sz="3000" kern="0" spc="-20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m(</a:t>
            </a:r>
            <a:r>
              <a:rPr sz="3000" kern="0" spc="-2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A)</a:t>
            </a:r>
            <a:r>
              <a:rPr sz="3000" kern="0" spc="-21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称为</a:t>
            </a:r>
            <a:r>
              <a:rPr sz="3000" kern="0" spc="-21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000" kern="0" spc="-21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的基本概率。</a:t>
            </a:r>
            <a:endParaRPr lang="KaiTi" altLang="KaiTi" sz="3000" dirty="0"/>
          </a:p>
          <a:p>
            <a:pPr marL="12700" algn="l" rtl="0" eaLnBrk="0">
              <a:lnSpc>
                <a:spcPts val="5650"/>
              </a:lnSpc>
              <a:tabLst/>
            </a:pPr>
            <a:r>
              <a:rPr sz="3000" kern="0" spc="-2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语义：</a:t>
            </a:r>
            <a:r>
              <a:rPr sz="3000" kern="0" spc="-2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m(A)</a:t>
            </a:r>
            <a:r>
              <a:rPr sz="3000" kern="0" spc="-2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表示依据当前的环境对假设集</a:t>
            </a:r>
            <a:r>
              <a:rPr sz="3000" kern="0" spc="-23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000" kern="0" spc="-2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的信任程度。</a:t>
            </a:r>
            <a:endParaRPr lang="KaiTi" altLang="KaiTi" sz="3000" dirty="0"/>
          </a:p>
        </p:txBody>
      </p:sp>
      <p:pic>
        <p:nvPicPr>
          <p:cNvPr id="870" name="picture 8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606824" y="3435317"/>
            <a:ext cx="1917647" cy="819167"/>
          </a:xfrm>
          <a:prstGeom prst="rect">
            <a:avLst/>
          </a:prstGeom>
        </p:spPr>
      </p:pic>
      <p:sp>
        <p:nvSpPr>
          <p:cNvPr id="872" name="textbox 872"/>
          <p:cNvSpPr/>
          <p:nvPr/>
        </p:nvSpPr>
        <p:spPr>
          <a:xfrm>
            <a:off x="673114" y="7561395"/>
            <a:ext cx="9367519" cy="2178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8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                  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                                                                 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89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6"/>
          <p:cNvSpPr/>
          <p:nvPr/>
        </p:nvSpPr>
        <p:spPr>
          <a:xfrm>
            <a:off x="1104310" y="1193151"/>
            <a:ext cx="8608059" cy="5859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492"/>
              </a:lnSpc>
              <a:tabLst/>
            </a:pPr>
            <a:endParaRPr lang="Arial" altLang="Arial" sz="100" dirty="0"/>
          </a:p>
          <a:p>
            <a:pPr marL="382270" algn="l" rtl="0" eaLnBrk="0">
              <a:lnSpc>
                <a:spcPct val="97000"/>
              </a:lnSpc>
              <a:tabLst/>
            </a:pPr>
            <a:r>
              <a:rPr sz="4200" b="1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2.2.4谓词逻辑表示</a:t>
            </a:r>
            <a:endParaRPr lang="KaiTi" altLang="KaiTi" sz="4200" dirty="0"/>
          </a:p>
          <a:p>
            <a:pPr algn="l" rtl="0" eaLnBrk="0">
              <a:lnSpc>
                <a:spcPct val="13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964"/>
              </a:spcBef>
              <a:tabLst/>
            </a:pPr>
            <a:r>
              <a:rPr sz="3200" b="1" kern="0" spc="-5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口</a:t>
            </a:r>
            <a:r>
              <a:rPr sz="3200" kern="0" spc="-81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2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例2.2用谓词逻辑表示下列</a:t>
            </a:r>
            <a:r>
              <a:rPr sz="3200" b="1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知识：</a:t>
            </a:r>
            <a:endParaRPr lang="KaiTi" altLang="KaiTi" sz="3200" dirty="0"/>
          </a:p>
          <a:p>
            <a:pPr algn="l" rtl="0" eaLnBrk="0">
              <a:lnSpc>
                <a:spcPct val="168000"/>
              </a:lnSpc>
              <a:tabLst/>
            </a:pPr>
            <a:endParaRPr lang="Arial" altLang="Arial" sz="1000" dirty="0"/>
          </a:p>
          <a:p>
            <a:pPr marL="140335" algn="l" rtl="0" eaLnBrk="0">
              <a:lnSpc>
                <a:spcPct val="97000"/>
              </a:lnSpc>
              <a:spcBef>
                <a:spcPts val="817"/>
              </a:spcBef>
              <a:tabLst/>
            </a:pP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武汉是一个美丽的城市，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但它不是一个沿海城市。</a:t>
            </a:r>
            <a:endParaRPr lang="KaiTi" altLang="KaiTi" sz="2700" dirty="0"/>
          </a:p>
          <a:p>
            <a:pPr marL="127000" algn="l" rtl="0" eaLnBrk="0">
              <a:lnSpc>
                <a:spcPct val="97000"/>
              </a:lnSpc>
              <a:spcBef>
                <a:spcPts val="57"/>
              </a:spcBef>
              <a:tabLst/>
            </a:pP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如果马亮是男孩，张红是女孩，则马亮比张红长的高。</a:t>
            </a:r>
            <a:endParaRPr lang="KaiTi" altLang="KaiTi" sz="2700" dirty="0"/>
          </a:p>
          <a:p>
            <a:pPr algn="l" rtl="0" eaLnBrk="0">
              <a:lnSpc>
                <a:spcPct val="185000"/>
              </a:lnSpc>
              <a:tabLst/>
            </a:pPr>
            <a:endParaRPr lang="Arial" altLang="Arial" sz="1000" dirty="0"/>
          </a:p>
          <a:p>
            <a:pPr marL="500380" algn="l" rtl="0" eaLnBrk="0">
              <a:lnSpc>
                <a:spcPct val="99000"/>
              </a:lnSpc>
              <a:spcBef>
                <a:spcPts val="813"/>
              </a:spcBef>
              <a:tabLst/>
            </a:pPr>
            <a:r>
              <a:rPr sz="2700" b="1" kern="0" spc="-10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第一步：定义谓词如下。</a:t>
            </a:r>
            <a:endParaRPr lang="KaiTi" altLang="KaiTi" sz="2700" dirty="0"/>
          </a:p>
          <a:p>
            <a:pPr marL="1162050" algn="l" rtl="0" eaLnBrk="0">
              <a:lnSpc>
                <a:spcPct val="93000"/>
              </a:lnSpc>
              <a:spcBef>
                <a:spcPts val="576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BCity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(x):</a:t>
            </a:r>
            <a:r>
              <a:rPr sz="2700" kern="0" spc="1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700" kern="0" spc="-7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是一个美丽</a:t>
            </a:r>
            <a:r>
              <a:rPr sz="27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的城市</a:t>
            </a:r>
            <a:endParaRPr lang="KaiTi" altLang="KaiTi" sz="2700" dirty="0"/>
          </a:p>
          <a:p>
            <a:pPr marL="1162050" algn="l" rtl="0" eaLnBrk="0">
              <a:lnSpc>
                <a:spcPct val="91000"/>
              </a:lnSpc>
              <a:spcBef>
                <a:spcPts val="733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HCity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(x):x</a:t>
            </a:r>
            <a:r>
              <a:rPr sz="27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是一个沿海</a:t>
            </a:r>
            <a:r>
              <a:rPr sz="27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城市</a:t>
            </a:r>
            <a:endParaRPr lang="KaiTi" altLang="KaiTi" sz="2700" dirty="0"/>
          </a:p>
          <a:p>
            <a:pPr marL="1162050" algn="l" rtl="0" eaLnBrk="0">
              <a:lnSpc>
                <a:spcPct val="93000"/>
              </a:lnSpc>
              <a:spcBef>
                <a:spcPts val="6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Boy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(x):x   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是男孩</a:t>
            </a:r>
            <a:endParaRPr lang="KaiTi" altLang="KaiTi" sz="2700" dirty="0"/>
          </a:p>
          <a:p>
            <a:pPr marL="1162050" algn="l" rtl="0" eaLnBrk="0">
              <a:lnSpc>
                <a:spcPct val="93000"/>
              </a:lnSpc>
              <a:spcBef>
                <a:spcPts val="242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Girl(x):</a:t>
            </a:r>
            <a:r>
              <a:rPr sz="2700" kern="0" spc="1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 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是女孩</a:t>
            </a:r>
            <a:endParaRPr lang="KaiTi" altLang="KaiTi" sz="27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700" dirty="0"/>
          </a:p>
          <a:p>
            <a:pPr marL="1162050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High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(x,y):x</a:t>
            </a:r>
            <a:r>
              <a:rPr sz="2700" kern="0" spc="6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比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y</a:t>
            </a:r>
            <a:r>
              <a:rPr sz="27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长得高</a:t>
            </a:r>
            <a:endParaRPr lang="KaiTi" altLang="KaiTi" sz="2700" dirty="0"/>
          </a:p>
        </p:txBody>
      </p:sp>
      <p:sp>
        <p:nvSpPr>
          <p:cNvPr id="78" name="textbox 78"/>
          <p:cNvSpPr/>
          <p:nvPr/>
        </p:nvSpPr>
        <p:spPr>
          <a:xfrm>
            <a:off x="146037" y="7690363"/>
            <a:ext cx="9733280" cy="2660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628"/>
              </a:lnSpc>
              <a:tabLst/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</a:t>
            </a:r>
            <a:endParaRPr lang="SimSun" altLang="SimSun" sz="800" dirty="0"/>
          </a:p>
          <a:p>
            <a:pPr marL="12700" algn="l" rtl="0" eaLnBrk="0">
              <a:lnSpc>
                <a:spcPct val="80000"/>
              </a:lnSpc>
              <a:spcBef>
                <a:spcPts val="14"/>
              </a:spcBef>
              <a:tabLst/>
            </a:pP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</a:t>
            </a:r>
            <a:endParaRPr lang="Times New Roman" altLang="Times New Roman" sz="13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textbox 874"/>
          <p:cNvSpPr/>
          <p:nvPr/>
        </p:nvSpPr>
        <p:spPr>
          <a:xfrm>
            <a:off x="450799" y="264173"/>
            <a:ext cx="9814559" cy="5664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lang="Arial" altLang="Arial" sz="100" dirty="0"/>
          </a:p>
          <a:p>
            <a:pPr marL="3625850" algn="l" rtl="0" eaLnBrk="0">
              <a:lnSpc>
                <a:spcPct val="98000"/>
              </a:lnSpc>
              <a:tabLst/>
            </a:pPr>
            <a:r>
              <a:rPr sz="4500" kern="0" spc="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5.5.1证据理论的形式化</a:t>
            </a:r>
            <a:endParaRPr lang="KaiTi" altLang="KaiTi" sz="45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marL="101600" algn="l" rtl="0" eaLnBrk="0">
              <a:lnSpc>
                <a:spcPct val="100000"/>
              </a:lnSpc>
              <a:spcBef>
                <a:spcPts val="1020"/>
              </a:spcBef>
              <a:tabLst/>
            </a:pPr>
            <a:r>
              <a:rPr sz="34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2.信任函数</a:t>
            </a:r>
            <a:endParaRPr lang="KaiTi" altLang="KaiTi" sz="3400" dirty="0"/>
          </a:p>
          <a:p>
            <a:pPr marL="266700" algn="l" rtl="0" eaLnBrk="0">
              <a:lnSpc>
                <a:spcPct val="92000"/>
              </a:lnSpc>
              <a:spcBef>
                <a:spcPts val="2002"/>
              </a:spcBef>
              <a:tabLst/>
            </a:pPr>
            <a:r>
              <a:rPr sz="34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定义5.4</a:t>
            </a:r>
            <a:r>
              <a:rPr sz="3400" kern="0" spc="3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400" kern="0" spc="-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信任函数</a:t>
            </a:r>
            <a:r>
              <a:rPr sz="3400" kern="0" spc="-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(Belief</a:t>
            </a:r>
            <a:r>
              <a:rPr sz="3400" kern="0" spc="-3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400" kern="0" spc="-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Funct</a:t>
            </a:r>
            <a:r>
              <a:rPr sz="34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ion)</a:t>
            </a:r>
            <a:endParaRPr lang="Times New Roman" altLang="Times New Roman" sz="3400" dirty="0"/>
          </a:p>
          <a:p>
            <a:pPr algn="l" rtl="0" eaLnBrk="0">
              <a:lnSpc>
                <a:spcPct val="143000"/>
              </a:lnSpc>
              <a:tabLst/>
            </a:pPr>
            <a:endParaRPr lang="Arial" altLang="Arial" sz="1000" dirty="0"/>
          </a:p>
          <a:p>
            <a:pPr marL="2330450" algn="l" rtl="0" eaLnBrk="0">
              <a:lnSpc>
                <a:spcPct val="76000"/>
              </a:lnSpc>
              <a:spcBef>
                <a:spcPts val="909"/>
              </a:spcBef>
              <a:tabLst/>
            </a:pP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Bel:2²→</a:t>
            </a:r>
            <a:r>
              <a:rPr sz="3000" kern="0" spc="-4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[0,1]</a:t>
            </a:r>
            <a:endParaRPr lang="Times New Roman" altLang="Times New Roman" sz="3000" dirty="0"/>
          </a:p>
          <a:p>
            <a:pPr marL="44450" algn="l" rtl="0" eaLnBrk="0">
              <a:lnSpc>
                <a:spcPts val="4848"/>
              </a:lnSpc>
              <a:tabLst/>
            </a:pP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对任意的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ACΩ</a:t>
            </a:r>
            <a:r>
              <a:rPr sz="2800" kern="0" spc="-3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</a:t>
            </a:r>
            <a:endParaRPr lang="KaiTi" altLang="KaiTi" sz="28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93000"/>
              </a:lnSpc>
              <a:spcBef>
                <a:spcPts val="900"/>
              </a:spcBef>
              <a:tabLst/>
            </a:pPr>
            <a:r>
              <a:rPr sz="3000" kern="0" spc="-1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Bel(A)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表示当前环境下，对假设集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的信任程度，其值为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</a:t>
            </a:r>
            <a:r>
              <a:rPr sz="3000" kern="0" spc="-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所</a:t>
            </a:r>
            <a:endParaRPr lang="KaiTi" altLang="KaiTi" sz="3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600" dirty="0"/>
          </a:p>
          <a:p>
            <a:pPr marL="57150" algn="l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2700" kern="0" spc="2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有子集的基本概率之和，表示对</a:t>
            </a:r>
            <a:r>
              <a:rPr sz="2700" kern="0" spc="20" dirty="0">
                <a:solidFill>
                  <a:srgbClr val="162BE5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2700" kern="0" spc="1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的总的信任度。</a:t>
            </a:r>
            <a:endParaRPr lang="KaiTi" altLang="KaiTi" sz="2700" dirty="0"/>
          </a:p>
        </p:txBody>
      </p:sp>
      <p:pic>
        <p:nvPicPr>
          <p:cNvPr id="876" name="picture 8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108451" y="4044922"/>
            <a:ext cx="2927318" cy="812831"/>
          </a:xfrm>
          <a:prstGeom prst="rect">
            <a:avLst/>
          </a:prstGeom>
        </p:spPr>
      </p:pic>
      <p:sp>
        <p:nvSpPr>
          <p:cNvPr id="878" name="textbox 878"/>
          <p:cNvSpPr/>
          <p:nvPr/>
        </p:nvSpPr>
        <p:spPr>
          <a:xfrm>
            <a:off x="869980" y="7643086"/>
            <a:ext cx="8980169" cy="20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1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2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                                          </a:t>
            </a: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                                                 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  <a:hlinkClick r:id="rId3" tooltip="" action="ppaction://hlinksldjump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90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textbox 880"/>
          <p:cNvSpPr/>
          <p:nvPr/>
        </p:nvSpPr>
        <p:spPr>
          <a:xfrm>
            <a:off x="279384" y="346938"/>
            <a:ext cx="10162540" cy="74517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8733"/>
              </a:lnSpc>
              <a:tabLst/>
            </a:pPr>
            <a:endParaRPr lang="Arial" altLang="Arial" sz="100" dirty="0"/>
          </a:p>
          <a:p>
            <a:pPr marL="3733165" algn="l" rtl="0" eaLnBrk="0">
              <a:lnSpc>
                <a:spcPct val="99000"/>
              </a:lnSpc>
              <a:tabLst/>
            </a:pPr>
            <a:r>
              <a:rPr sz="4500" kern="0" spc="2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5.5.1证据理论的形式化</a:t>
            </a:r>
            <a:endParaRPr lang="KaiTi" altLang="KaiTi" sz="4500" dirty="0"/>
          </a:p>
          <a:p>
            <a:pPr marL="273050" algn="l" rtl="0" eaLnBrk="0">
              <a:lnSpc>
                <a:spcPct val="94000"/>
              </a:lnSpc>
              <a:spcBef>
                <a:spcPts val="2213"/>
              </a:spcBef>
              <a:tabLst/>
            </a:pPr>
            <a:r>
              <a:rPr sz="3900" kern="0" spc="-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3、似然函数</a:t>
            </a:r>
            <a:endParaRPr lang="KaiTi" altLang="KaiTi" sz="3900" dirty="0"/>
          </a:p>
          <a:p>
            <a:pPr marL="476250" algn="l" rtl="0" eaLnBrk="0">
              <a:lnSpc>
                <a:spcPct val="100000"/>
              </a:lnSpc>
              <a:spcBef>
                <a:spcPts val="10"/>
              </a:spcBef>
              <a:tabLst/>
            </a:pPr>
            <a:r>
              <a:rPr sz="36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定义5.5</a:t>
            </a:r>
            <a:r>
              <a:rPr sz="36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6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似然函数</a:t>
            </a:r>
            <a:r>
              <a:rPr sz="3600" kern="0" spc="-1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(Plausibilit</a:t>
            </a:r>
            <a:r>
              <a:rPr sz="3600" kern="0" spc="-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y Function)</a:t>
            </a:r>
            <a:endParaRPr lang="Times New Roman" altLang="Times New Roman" sz="3600" dirty="0"/>
          </a:p>
          <a:p>
            <a:pPr marL="3473450" algn="l" rtl="0" eaLnBrk="0">
              <a:lnSpc>
                <a:spcPct val="79000"/>
              </a:lnSpc>
              <a:spcBef>
                <a:spcPts val="1722"/>
              </a:spcBef>
              <a:tabLst/>
            </a:pPr>
            <a:r>
              <a:rPr sz="4400" i="1" kern="0" spc="-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Pl:2²→[0,1]</a:t>
            </a:r>
            <a:endParaRPr lang="Times New Roman" altLang="Times New Roman" sz="4400" dirty="0"/>
          </a:p>
          <a:p>
            <a:pPr algn="r" rtl="0" eaLnBrk="0">
              <a:lnSpc>
                <a:spcPct val="101000"/>
              </a:lnSpc>
              <a:spcBef>
                <a:spcPts val="621"/>
              </a:spcBef>
              <a:tabLst/>
            </a:pP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对任</a:t>
            </a:r>
            <a:r>
              <a:rPr sz="3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意的</a:t>
            </a:r>
            <a:r>
              <a:rPr sz="3000" kern="0" spc="-5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ACΩ,有：Pl(A)=1-Bel(-A),其</a:t>
            </a:r>
            <a:r>
              <a:rPr sz="3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中</a:t>
            </a:r>
            <a:r>
              <a:rPr sz="3000" kern="0" spc="-6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r>
              <a:rPr sz="3000" u="sng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A=Q-A。</a:t>
            </a:r>
            <a:r>
              <a:rPr sz="3000" kern="0" spc="9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从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Ω</a:t>
            </a:r>
            <a:r>
              <a:rPr sz="3000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去</a:t>
            </a:r>
            <a:endParaRPr lang="KaiTi" altLang="KaiTi" sz="3000" dirty="0"/>
          </a:p>
          <a:p>
            <a:pPr marL="25400" algn="l" rtl="0" eaLnBrk="0">
              <a:lnSpc>
                <a:spcPct val="99000"/>
              </a:lnSpc>
              <a:spcBef>
                <a:spcPts val="923"/>
              </a:spcBef>
              <a:tabLst/>
            </a:pPr>
            <a:r>
              <a:rPr sz="2700" kern="0" spc="6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掉</a:t>
            </a:r>
            <a:r>
              <a:rPr sz="2700" kern="0" spc="60" dirty="0">
                <a:solidFill>
                  <a:srgbClr val="E5351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2700" kern="0" spc="-560" dirty="0">
                <a:solidFill>
                  <a:srgbClr val="E5351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kern="0" spc="6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而不是从幂集去</a:t>
            </a:r>
            <a:r>
              <a:rPr sz="2700" kern="0" spc="50" dirty="0">
                <a:solidFill>
                  <a:srgbClr val="E53516">
                    <a:alpha val="100000"/>
                  </a:srgbClr>
                </a:solidFill>
                <a:latin typeface="KaiTi"/>
                <a:ea typeface="KaiTi"/>
                <a:cs typeface="KaiTi"/>
              </a:rPr>
              <a:t>掉</a:t>
            </a:r>
            <a:r>
              <a:rPr sz="2700" kern="0" spc="50" dirty="0">
                <a:solidFill>
                  <a:srgbClr val="E5351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endParaRPr lang="SimSun" altLang="SimSun" sz="27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marL="25400" algn="l" rtl="0" eaLnBrk="0">
              <a:lnSpc>
                <a:spcPct val="98000"/>
              </a:lnSpc>
              <a:spcBef>
                <a:spcPts val="1021"/>
              </a:spcBef>
              <a:tabLst/>
            </a:pPr>
            <a:r>
              <a:rPr sz="34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似然函数又称为不可驳斥函数或上限函数。由于</a:t>
            </a:r>
            <a:r>
              <a:rPr sz="34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Be</a:t>
            </a:r>
            <a:r>
              <a:rPr sz="3400" kern="0" spc="-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l(A)</a:t>
            </a:r>
            <a:endParaRPr lang="SimSun" altLang="SimSun" sz="3400" dirty="0"/>
          </a:p>
          <a:p>
            <a:pPr marL="31115" algn="l" rtl="0" eaLnBrk="0">
              <a:lnSpc>
                <a:spcPct val="98000"/>
              </a:lnSpc>
              <a:spcBef>
                <a:spcPts val="1856"/>
              </a:spcBef>
              <a:tabLst/>
            </a:pPr>
            <a:r>
              <a:rPr sz="3500" kern="0" spc="-19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表示对</a:t>
            </a:r>
            <a:r>
              <a:rPr sz="3500" kern="0" spc="-19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3500" kern="0" spc="-19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为真的信任度，</a:t>
            </a:r>
            <a:r>
              <a:rPr sz="3500" kern="0" spc="-19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Bel(q A)</a:t>
            </a:r>
            <a:r>
              <a:rPr sz="3500" kern="0" spc="-19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</a:t>
            </a:r>
            <a:r>
              <a:rPr sz="3500" kern="0" spc="-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示对7</a:t>
            </a:r>
            <a:r>
              <a:rPr sz="3500" kern="0" spc="-20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3500" kern="0" spc="-65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500" kern="0" spc="-20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的信任度，</a:t>
            </a:r>
            <a:endParaRPr lang="KaiTi" altLang="KaiTi" sz="3500" dirty="0"/>
          </a:p>
          <a:p>
            <a:pPr marL="12700" indent="37465" algn="l" rtl="0" eaLnBrk="0">
              <a:lnSpc>
                <a:spcPct val="148000"/>
              </a:lnSpc>
              <a:spcBef>
                <a:spcPts val="21"/>
              </a:spcBef>
              <a:tabLst/>
            </a:pPr>
            <a:r>
              <a:rPr sz="3300" kern="0" spc="-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即</a:t>
            </a:r>
            <a:r>
              <a:rPr sz="3300" kern="0" spc="-3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3300" kern="0" spc="-52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300" kern="0" spc="-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为假的信任度，因此，</a:t>
            </a:r>
            <a:r>
              <a:rPr sz="3300" kern="0" spc="-3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Pl(A)</a:t>
            </a:r>
            <a:r>
              <a:rPr sz="3300" kern="0" spc="-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表示对</a:t>
            </a:r>
            <a:r>
              <a:rPr sz="3300" kern="0" spc="-3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3300" kern="0" spc="-750" dirty="0">
                <a:solidFill>
                  <a:srgbClr val="162BE5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300" kern="0" spc="-3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为非假的信任</a:t>
            </a:r>
            <a:r>
              <a:rPr sz="3300" kern="0" spc="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300" kern="0" spc="-120" dirty="0">
                <a:solidFill>
                  <a:srgbClr val="162BE5">
                    <a:alpha val="100000"/>
                  </a:srgbClr>
                </a:solidFill>
                <a:latin typeface="KaiTi"/>
                <a:ea typeface="KaiTi"/>
                <a:cs typeface="KaiTi"/>
              </a:rPr>
              <a:t>度。</a:t>
            </a:r>
            <a:endParaRPr lang="KaiTi" altLang="KaiTi" sz="33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500" dirty="0"/>
          </a:p>
          <a:p>
            <a:pPr marL="399415" algn="l" rtl="0" eaLnBrk="0">
              <a:lnSpc>
                <a:spcPct val="97000"/>
              </a:lnSpc>
              <a:spcBef>
                <a:spcPts val="5"/>
              </a:spcBef>
              <a:tabLst/>
            </a:pPr>
            <a:r>
              <a:rPr sz="13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                                                                                                     </a:t>
            </a: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1300" kern="0" spc="-10" baseline="4006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91</a:t>
            </a:r>
            <a:endParaRPr lang="SimSun" altLang="SimSun" sz="1300" baseline="4006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textbox 882"/>
          <p:cNvSpPr/>
          <p:nvPr/>
        </p:nvSpPr>
        <p:spPr>
          <a:xfrm>
            <a:off x="660389" y="314221"/>
            <a:ext cx="9206230" cy="17665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985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9000"/>
              </a:lnSpc>
              <a:tabLst/>
            </a:pPr>
            <a:r>
              <a:rPr sz="4300" kern="0" spc="100" dirty="0">
                <a:solidFill>
                  <a:srgbClr val="262F7F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5.5.1证据理论的</a:t>
            </a:r>
            <a:r>
              <a:rPr sz="4300" kern="0" spc="90" dirty="0">
                <a:solidFill>
                  <a:srgbClr val="262F7F">
                    <a:alpha val="100000"/>
                  </a:srgbClr>
                </a:solidFill>
                <a:latin typeface="KaiTi"/>
                <a:ea typeface="KaiTi"/>
                <a:cs typeface="KaiTi"/>
              </a:rPr>
              <a:t>形式化</a:t>
            </a:r>
            <a:endParaRPr lang="KaiTi" altLang="KaiTi" sz="43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700" dirty="0"/>
          </a:p>
          <a:p>
            <a:pPr algn="l" rtl="0" eaLnBrk="0">
              <a:lnSpc>
                <a:spcPct val="614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31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推论1:设有信任函数</a:t>
            </a:r>
            <a:r>
              <a:rPr sz="3100" kern="0" spc="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m, </a:t>
            </a:r>
            <a:r>
              <a:rPr sz="31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似然函</a:t>
            </a:r>
            <a:r>
              <a:rPr sz="31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数</a:t>
            </a: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Pl</a:t>
            </a:r>
            <a:r>
              <a:rPr sz="3100" kern="0" spc="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,  </a:t>
            </a:r>
            <a:r>
              <a:rPr sz="31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则有</a:t>
            </a:r>
            <a:endParaRPr lang="KaiTi" altLang="KaiTi" sz="3100" dirty="0"/>
          </a:p>
        </p:txBody>
      </p:sp>
      <p:pic>
        <p:nvPicPr>
          <p:cNvPr id="884" name="picture 8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93709" y="3180158"/>
            <a:ext cx="7372391" cy="750919"/>
          </a:xfrm>
          <a:prstGeom prst="rect">
            <a:avLst/>
          </a:prstGeom>
        </p:spPr>
      </p:pic>
      <p:pic>
        <p:nvPicPr>
          <p:cNvPr id="886" name="picture 8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676591" y="4012999"/>
            <a:ext cx="4743545" cy="705045"/>
          </a:xfrm>
          <a:prstGeom prst="rect">
            <a:avLst/>
          </a:prstGeom>
        </p:spPr>
      </p:pic>
      <p:pic>
        <p:nvPicPr>
          <p:cNvPr id="888" name="picture 8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565701" y="4845082"/>
            <a:ext cx="4038576" cy="742897"/>
          </a:xfrm>
          <a:prstGeom prst="rect">
            <a:avLst/>
          </a:prstGeom>
        </p:spPr>
      </p:pic>
      <p:sp>
        <p:nvSpPr>
          <p:cNvPr id="890" name="textbox 890"/>
          <p:cNvSpPr/>
          <p:nvPr/>
        </p:nvSpPr>
        <p:spPr>
          <a:xfrm>
            <a:off x="717599" y="7509991"/>
            <a:ext cx="9361169" cy="330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878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2000"/>
              </a:lnSpc>
              <a:tabLst/>
            </a:pP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92</a:t>
            </a:r>
            <a:endParaRPr lang="SimSun" altLang="SimSun" sz="900" dirty="0"/>
          </a:p>
          <a:p>
            <a:pPr marL="12700" algn="l" rtl="0" eaLnBrk="0">
              <a:lnSpc>
                <a:spcPct val="97000"/>
              </a:lnSpc>
              <a:spcBef>
                <a:spcPts val="118"/>
              </a:spcBef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200" dirty="0"/>
          </a:p>
        </p:txBody>
      </p:sp>
      <p:pic>
        <p:nvPicPr>
          <p:cNvPr id="892" name="picture 8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933674" y="2209774"/>
            <a:ext cx="2914700" cy="806496"/>
          </a:xfrm>
          <a:prstGeom prst="rect">
            <a:avLst/>
          </a:prstGeom>
        </p:spPr>
      </p:pic>
      <p:pic>
        <p:nvPicPr>
          <p:cNvPr id="894" name="picture 8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565701" y="5708681"/>
            <a:ext cx="2019234" cy="730225"/>
          </a:xfrm>
          <a:prstGeom prst="rect">
            <a:avLst/>
          </a:prstGeom>
        </p:spPr>
      </p:pic>
      <p:sp>
        <p:nvSpPr>
          <p:cNvPr id="896" name="textbox 896"/>
          <p:cNvSpPr/>
          <p:nvPr/>
        </p:nvSpPr>
        <p:spPr>
          <a:xfrm>
            <a:off x="4546584" y="6697074"/>
            <a:ext cx="265429" cy="257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94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=0</a:t>
            </a:r>
            <a:endParaRPr lang="SimSun" altLang="SimSun" sz="19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textbox 898"/>
          <p:cNvSpPr/>
          <p:nvPr/>
        </p:nvSpPr>
        <p:spPr>
          <a:xfrm>
            <a:off x="552493" y="1848270"/>
            <a:ext cx="9813925" cy="60083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851"/>
              </a:lnSpc>
              <a:tabLst/>
            </a:pPr>
            <a:endParaRPr lang="Arial" altLang="Arial" sz="100" dirty="0"/>
          </a:p>
          <a:p>
            <a:pPr marL="24765" algn="l" rtl="0" eaLnBrk="0">
              <a:lnSpc>
                <a:spcPct val="88000"/>
              </a:lnSpc>
              <a:tabLst/>
            </a:pPr>
            <a:r>
              <a:rPr sz="3100" kern="0" spc="11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·例题</a:t>
            </a:r>
            <a:r>
              <a:rPr sz="31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：有限集</a:t>
            </a:r>
            <a:r>
              <a:rPr sz="31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Q={ </a:t>
            </a:r>
            <a:r>
              <a:rPr sz="31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红</a:t>
            </a:r>
            <a:r>
              <a:rPr sz="31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，黄，蓝},若定义2</a:t>
            </a:r>
            <a:r>
              <a:rPr sz="3100" kern="0" spc="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²</a:t>
            </a:r>
            <a:r>
              <a:rPr sz="31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上的一个</a:t>
            </a:r>
            <a:endParaRPr lang="KaiTi" altLang="KaiTi" sz="3100" dirty="0"/>
          </a:p>
          <a:p>
            <a:pPr marL="291465" algn="l" rtl="0" eaLnBrk="0">
              <a:lnSpc>
                <a:spcPts val="5664"/>
              </a:lnSpc>
              <a:tabLst/>
            </a:pPr>
            <a:r>
              <a:rPr sz="3000" kern="0" spc="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基本函数</a:t>
            </a:r>
            <a:r>
              <a:rPr sz="3000" kern="0" spc="10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m:m(φ,{</a:t>
            </a:r>
            <a:r>
              <a:rPr sz="3000" kern="0" spc="7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000" kern="0" spc="-2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红},{黄},{蓝},{红，黄},{红，蓝},{黄，</a:t>
            </a:r>
            <a:endParaRPr lang="KaiTi" altLang="KaiTi" sz="3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marL="285115" algn="l" rtl="0" eaLnBrk="0">
              <a:lnSpc>
                <a:spcPct val="87000"/>
              </a:lnSpc>
              <a:spcBef>
                <a:spcPts val="786"/>
              </a:spcBef>
              <a:tabLst/>
            </a:pPr>
            <a:r>
              <a:rPr sz="2600" kern="0" spc="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蓝},{红，黄，蓝})={0,0.3,0,0.1,0.2,0.2,0.1,0.1},</a:t>
            </a:r>
            <a:endParaRPr lang="KaiTi" altLang="KaiTi" sz="2600" dirty="0"/>
          </a:p>
          <a:p>
            <a:pPr marL="12700" algn="l" rtl="0" eaLnBrk="0">
              <a:lnSpc>
                <a:spcPts val="7137"/>
              </a:lnSpc>
              <a:tabLst/>
            </a:pP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·计算</a:t>
            </a:r>
            <a:r>
              <a:rPr sz="3100" kern="0" spc="-15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Bel({</a:t>
            </a:r>
            <a:r>
              <a:rPr sz="3100" kern="0" spc="-15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红，黄}),</a:t>
            </a:r>
            <a:r>
              <a:rPr sz="3100" kern="0" spc="-150" dirty="0">
                <a:solidFill>
                  <a:srgbClr val="0000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Pl({红</a:t>
            </a:r>
            <a:r>
              <a:rPr sz="3100" kern="0" spc="-150" dirty="0">
                <a:solidFill>
                  <a:srgbClr val="0000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})</a:t>
            </a:r>
            <a:r>
              <a:rPr sz="31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的值。</a:t>
            </a:r>
            <a:endParaRPr lang="KaiTi" altLang="KaiTi" sz="31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400" dirty="0"/>
          </a:p>
          <a:p>
            <a:pPr marL="329565" algn="l" rtl="0" eaLnBrk="0">
              <a:lnSpc>
                <a:spcPct val="79000"/>
              </a:lnSpc>
              <a:spcBef>
                <a:spcPts val="4"/>
              </a:spcBef>
              <a:tabLst/>
            </a:pPr>
            <a:r>
              <a:rPr sz="16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           </a:t>
            </a: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</a:t>
            </a:r>
            <a:r>
              <a:rPr sz="1500" kern="0" spc="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93</a:t>
            </a:r>
            <a:endParaRPr lang="Times New Roman" altLang="Times New Roman" sz="1500" baseline="3472" dirty="0"/>
          </a:p>
        </p:txBody>
      </p:sp>
      <p:sp>
        <p:nvSpPr>
          <p:cNvPr id="900" name="textbox 900"/>
          <p:cNvSpPr/>
          <p:nvPr/>
        </p:nvSpPr>
        <p:spPr>
          <a:xfrm>
            <a:off x="4002378" y="288059"/>
            <a:ext cx="6047740" cy="715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spcBef>
                <a:spcPts val="1"/>
              </a:spcBef>
              <a:tabLst/>
            </a:pPr>
            <a:r>
              <a:rPr sz="4600" b="1" kern="0" spc="-80" dirty="0">
                <a:solidFill>
                  <a:srgbClr val="2E466A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5.5.1证据理论</a:t>
            </a:r>
            <a:r>
              <a:rPr sz="4600" b="1" kern="0" spc="-90" dirty="0">
                <a:solidFill>
                  <a:srgbClr val="2E466A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的形式化</a:t>
            </a:r>
            <a:endParaRPr lang="KaiTi" altLang="KaiTi" sz="46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extbox 902"/>
          <p:cNvSpPr/>
          <p:nvPr/>
        </p:nvSpPr>
        <p:spPr>
          <a:xfrm>
            <a:off x="593697" y="317413"/>
            <a:ext cx="9541509" cy="42589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985"/>
              </a:lnSpc>
              <a:tabLst/>
            </a:pPr>
            <a:endParaRPr lang="Arial" altLang="Arial" sz="100" dirty="0"/>
          </a:p>
          <a:p>
            <a:pPr marL="3575050" algn="l" rtl="0" eaLnBrk="0">
              <a:lnSpc>
                <a:spcPct val="99000"/>
              </a:lnSpc>
              <a:tabLst/>
            </a:pPr>
            <a:r>
              <a:rPr sz="4300" kern="0" spc="120" dirty="0">
                <a:solidFill>
                  <a:srgbClr val="262F7F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5.5.1证据理论</a:t>
            </a:r>
            <a:r>
              <a:rPr sz="4300" kern="0" spc="110" dirty="0">
                <a:solidFill>
                  <a:srgbClr val="262F7F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的形式化</a:t>
            </a:r>
            <a:endParaRPr lang="KaiTi" altLang="KaiTi" sz="43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91000"/>
              </a:lnSpc>
              <a:spcBef>
                <a:spcPts val="1082"/>
              </a:spcBef>
              <a:tabLst/>
            </a:pPr>
            <a:r>
              <a:rPr sz="3600" kern="0" spc="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</a:t>
            </a:r>
            <a:r>
              <a:rPr sz="3600" kern="0" spc="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  </a:t>
            </a:r>
            <a:r>
              <a:rPr sz="36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红，黄})=</a:t>
            </a:r>
            <a:r>
              <a:rPr sz="3600" kern="0" spc="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m({</a:t>
            </a:r>
            <a:r>
              <a:rPr sz="3600" kern="0" spc="5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红})+</a:t>
            </a:r>
            <a:r>
              <a:rPr sz="36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m({</a:t>
            </a:r>
            <a:r>
              <a:rPr sz="3600" kern="0" spc="2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6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黄})+</a:t>
            </a:r>
            <a:r>
              <a:rPr sz="3600" kern="0" spc="3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m({ </a:t>
            </a:r>
            <a:r>
              <a:rPr sz="3600" kern="0" spc="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红</a:t>
            </a:r>
            <a:r>
              <a:rPr sz="3600" kern="0" spc="-6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3600" kern="0" spc="-25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</a:t>
            </a:r>
            <a:endParaRPr lang="KaiTi" altLang="KaiTi" sz="3600" dirty="0"/>
          </a:p>
          <a:p>
            <a:pPr marL="317500" algn="l" rtl="0" eaLnBrk="0">
              <a:lnSpc>
                <a:spcPts val="6092"/>
              </a:lnSpc>
              <a:tabLst/>
            </a:pPr>
            <a:r>
              <a:rPr sz="33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黄})=0.3+0+0.2=0.5</a:t>
            </a:r>
            <a:r>
              <a:rPr sz="3300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3300" dirty="0"/>
          </a:p>
          <a:p>
            <a:pPr algn="l" rtl="0" eaLnBrk="0">
              <a:lnSpc>
                <a:spcPct val="14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1000"/>
              </a:lnSpc>
              <a:spcBef>
                <a:spcPts val="1088"/>
              </a:spcBef>
              <a:tabLst/>
            </a:pPr>
            <a:r>
              <a:rPr sz="3600" kern="0" spc="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Pl</a:t>
            </a:r>
            <a:r>
              <a:rPr sz="3600" kern="0" spc="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</a:t>
            </a:r>
            <a:r>
              <a:rPr sz="3600" kern="0" spc="3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6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红})=1-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</a:t>
            </a:r>
            <a:r>
              <a:rPr sz="3600" kern="0" spc="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(-{ </a:t>
            </a:r>
            <a:r>
              <a:rPr sz="36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红})=1-</a:t>
            </a:r>
            <a:r>
              <a:rPr sz="36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</a:t>
            </a:r>
            <a:r>
              <a:rPr sz="3600" kern="0" spc="8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</a:t>
            </a:r>
            <a:r>
              <a:rPr sz="36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黄，蓝})=1-</a:t>
            </a:r>
            <a:endParaRPr lang="KaiTi" altLang="KaiTi" sz="3600" dirty="0"/>
          </a:p>
          <a:p>
            <a:pPr marL="298450" algn="l" rtl="0" eaLnBrk="0">
              <a:lnSpc>
                <a:spcPts val="5756"/>
              </a:lnSpc>
              <a:tabLst/>
            </a:pPr>
            <a:r>
              <a:rPr sz="33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(m({</a:t>
            </a:r>
            <a:r>
              <a:rPr sz="33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黄})+</a:t>
            </a:r>
            <a:r>
              <a:rPr sz="33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m({</a:t>
            </a:r>
            <a:r>
              <a:rPr sz="33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蓝})+</a:t>
            </a:r>
            <a:r>
              <a:rPr sz="33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m({</a:t>
            </a:r>
            <a:r>
              <a:rPr sz="3300" kern="0" spc="-2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黄，蓝}))=1-(0+0</a:t>
            </a:r>
            <a:r>
              <a:rPr sz="3300" kern="0" spc="-2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.1+0.1)=0.8</a:t>
            </a:r>
            <a:endParaRPr lang="KaiTi" altLang="KaiTi" sz="3300" dirty="0"/>
          </a:p>
        </p:txBody>
      </p:sp>
      <p:sp>
        <p:nvSpPr>
          <p:cNvPr id="904" name="textbox 904"/>
          <p:cNvSpPr/>
          <p:nvPr/>
        </p:nvSpPr>
        <p:spPr>
          <a:xfrm>
            <a:off x="917622" y="7551289"/>
            <a:ext cx="8891269" cy="311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56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8000"/>
              </a:lnSpc>
              <a:tabLst/>
            </a:pP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94</a:t>
            </a:r>
            <a:endParaRPr lang="SimSun" altLang="SimSun" sz="900" dirty="0"/>
          </a:p>
          <a:p>
            <a:pPr marL="12700" algn="l" rtl="0" eaLnBrk="0">
              <a:lnSpc>
                <a:spcPct val="97000"/>
              </a:lnSpc>
              <a:spcBef>
                <a:spcPts val="1"/>
              </a:spcBef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2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extbox 906"/>
          <p:cNvSpPr/>
          <p:nvPr/>
        </p:nvSpPr>
        <p:spPr>
          <a:xfrm>
            <a:off x="336593" y="314189"/>
            <a:ext cx="9986644" cy="33604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770"/>
              </a:lnSpc>
              <a:tabLst/>
            </a:pPr>
            <a:endParaRPr lang="Arial" altLang="Arial" sz="100" dirty="0"/>
          </a:p>
          <a:p>
            <a:pPr marL="3593465" algn="l" rtl="0" eaLnBrk="0">
              <a:lnSpc>
                <a:spcPct val="98000"/>
              </a:lnSpc>
              <a:tabLst/>
            </a:pPr>
            <a:r>
              <a:rPr sz="4700" kern="0" spc="-80" dirty="0">
                <a:solidFill>
                  <a:srgbClr val="262F7F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5.5.2证据理论推理模型</a:t>
            </a:r>
            <a:endParaRPr lang="KaiTi" altLang="KaiTi" sz="4700" dirty="0"/>
          </a:p>
          <a:p>
            <a:pPr algn="l" rtl="0" eaLnBrk="0">
              <a:lnSpc>
                <a:spcPct val="12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7000"/>
              </a:lnSpc>
              <a:spcBef>
                <a:spcPts val="1114"/>
              </a:spcBef>
              <a:tabLst/>
            </a:pPr>
            <a:r>
              <a:rPr sz="3700" kern="0" spc="-1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2.类概率函数</a:t>
            </a:r>
            <a:endParaRPr lang="KaiTi" altLang="KaiTi" sz="37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88000"/>
              </a:lnSpc>
              <a:spcBef>
                <a:spcPts val="911"/>
              </a:spcBef>
              <a:tabLst/>
            </a:pPr>
            <a:r>
              <a:rPr sz="30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利用信任函数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Bel</a:t>
            </a:r>
            <a:r>
              <a:rPr sz="30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(A)</a:t>
            </a:r>
            <a:r>
              <a:rPr sz="30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和似然函数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Pl</a:t>
            </a:r>
            <a:r>
              <a:rPr sz="30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(A),</a:t>
            </a:r>
            <a:r>
              <a:rPr sz="30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可以定义</a:t>
            </a:r>
            <a:r>
              <a:rPr sz="30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3000" kern="0" spc="-4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的类</a:t>
            </a:r>
            <a:endParaRPr lang="KaiTi" altLang="KaiTi" sz="3000" dirty="0"/>
          </a:p>
          <a:p>
            <a:pPr marL="75564" algn="l" rtl="0" eaLnBrk="0">
              <a:lnSpc>
                <a:spcPts val="5576"/>
              </a:lnSpc>
              <a:tabLst/>
            </a:pPr>
            <a:r>
              <a:rPr sz="30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概率函数，并把它作为</a:t>
            </a:r>
            <a:r>
              <a:rPr sz="3000" kern="0" spc="-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sz="3000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的不确定性度</a:t>
            </a:r>
            <a:r>
              <a:rPr sz="3000" kern="0" spc="-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量。</a:t>
            </a:r>
            <a:endParaRPr lang="KaiTi" altLang="KaiTi" sz="3000" dirty="0"/>
          </a:p>
        </p:txBody>
      </p:sp>
      <p:sp>
        <p:nvSpPr>
          <p:cNvPr id="908" name="textbox 908"/>
          <p:cNvSpPr/>
          <p:nvPr/>
        </p:nvSpPr>
        <p:spPr>
          <a:xfrm>
            <a:off x="755668" y="5572199"/>
            <a:ext cx="8500109" cy="1435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3506"/>
              </a:lnSpc>
              <a:tabLst/>
            </a:pPr>
            <a:r>
              <a:rPr sz="28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其中</a:t>
            </a:r>
            <a:r>
              <a:rPr sz="28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IAI、 |Ω|</a:t>
            </a:r>
            <a:r>
              <a:rPr sz="28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分别表示</a:t>
            </a:r>
            <a:r>
              <a:rPr sz="28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2800" kern="0" spc="-6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kern="0" spc="-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和Ω中包含元素的个数。</a:t>
            </a:r>
            <a:endParaRPr lang="KaiTi" altLang="KaiTi" sz="28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700" dirty="0"/>
          </a:p>
          <a:p>
            <a:pPr algn="l" rtl="0" eaLnBrk="0">
              <a:lnSpc>
                <a:spcPct val="6641"/>
              </a:lnSpc>
              <a:tabLst/>
            </a:pPr>
            <a:endParaRPr lang="Arial" altLang="Arial" sz="100" dirty="0"/>
          </a:p>
          <a:p>
            <a:pPr marL="50165" algn="l" rtl="0" eaLnBrk="0">
              <a:lnSpc>
                <a:spcPct val="99000"/>
              </a:lnSpc>
              <a:tabLst/>
            </a:pPr>
            <a:r>
              <a:rPr sz="30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类概率函数</a:t>
            </a:r>
            <a:r>
              <a:rPr sz="30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f(A)</a:t>
            </a:r>
            <a:r>
              <a:rPr sz="30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也可以用来度量证据</a:t>
            </a:r>
            <a:r>
              <a:rPr sz="30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3000" kern="0" spc="-7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0" kern="0" spc="-1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的不确定性。</a:t>
            </a:r>
            <a:endParaRPr lang="KaiTi" altLang="KaiTi" sz="3000" dirty="0"/>
          </a:p>
        </p:txBody>
      </p:sp>
      <p:pic>
        <p:nvPicPr>
          <p:cNvPr id="910" name="picture 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082752" y="3999853"/>
            <a:ext cx="5861072" cy="1061314"/>
          </a:xfrm>
          <a:prstGeom prst="rect">
            <a:avLst/>
          </a:prstGeom>
        </p:spPr>
      </p:pic>
      <p:sp>
        <p:nvSpPr>
          <p:cNvPr id="912" name="textbox 912"/>
          <p:cNvSpPr/>
          <p:nvPr/>
        </p:nvSpPr>
        <p:spPr>
          <a:xfrm>
            <a:off x="977876" y="7636750"/>
            <a:ext cx="627380" cy="203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21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2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200" dirty="0"/>
          </a:p>
        </p:txBody>
      </p:sp>
      <p:sp>
        <p:nvSpPr>
          <p:cNvPr id="914" name="textbox 914"/>
          <p:cNvSpPr/>
          <p:nvPr/>
        </p:nvSpPr>
        <p:spPr>
          <a:xfrm>
            <a:off x="9893285" y="7607154"/>
            <a:ext cx="147320" cy="1454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40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8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95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textbox 916"/>
          <p:cNvSpPr/>
          <p:nvPr/>
        </p:nvSpPr>
        <p:spPr>
          <a:xfrm>
            <a:off x="450799" y="2173392"/>
            <a:ext cx="9751059" cy="2764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3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3200" kern="0" spc="-10" dirty="0">
                <a:solidFill>
                  <a:srgbClr val="0000FA">
                    <a:alpha val="100000"/>
                  </a:srgbClr>
                </a:solidFill>
                <a:latin typeface="FangSong"/>
                <a:ea typeface="FangSong"/>
                <a:cs typeface="FangSong"/>
              </a:rPr>
              <a:t>·例题</a:t>
            </a:r>
            <a:r>
              <a:rPr sz="3200" kern="0" spc="-10" dirty="0">
                <a:solidFill>
                  <a:srgbClr val="0000FA">
                    <a:alpha val="100000"/>
                  </a:srgbClr>
                </a:solidFill>
                <a:latin typeface="KaiTi"/>
                <a:ea typeface="KaiTi"/>
                <a:cs typeface="KaiTi"/>
              </a:rPr>
              <a:t>：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设学生考试成绩的论域为{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A,B,C,D,E},</a:t>
            </a:r>
            <a:endParaRPr lang="Times New Roman" altLang="Times New Roman" sz="32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algn="r" rtl="0" eaLnBrk="0">
              <a:lnSpc>
                <a:spcPct val="87000"/>
              </a:lnSpc>
              <a:spcBef>
                <a:spcPts val="966"/>
              </a:spcBef>
              <a:tabLst/>
            </a:pPr>
            <a:r>
              <a:rPr sz="32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小王成绩得</a:t>
            </a:r>
            <a:r>
              <a:rPr sz="32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A、 </a:t>
            </a:r>
            <a:r>
              <a:rPr sz="32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</a:t>
            </a:r>
            <a:r>
              <a:rPr sz="32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B、</a:t>
            </a:r>
            <a:r>
              <a:rPr sz="3200" kern="0" spc="-4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得</a:t>
            </a:r>
            <a:r>
              <a:rPr sz="32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</a:t>
            </a:r>
            <a:r>
              <a:rPr sz="3200" kern="0" spc="-5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或</a:t>
            </a:r>
            <a:r>
              <a:rPr sz="32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3200" kern="0" spc="-7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200" kern="0" spc="9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的</a:t>
            </a:r>
            <a:r>
              <a:rPr sz="32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基本概率分别分配</a:t>
            </a:r>
            <a:endParaRPr lang="KaiTi" altLang="KaiTi" sz="3200" dirty="0"/>
          </a:p>
          <a:p>
            <a:pPr marL="330200" algn="l" rtl="0" eaLnBrk="0">
              <a:lnSpc>
                <a:spcPts val="5585"/>
              </a:lnSpc>
              <a:tabLst/>
            </a:pP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到0.2、0.1、0.3,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({C,D,E})</a:t>
            </a:r>
            <a:r>
              <a:rPr sz="27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为0.2;</a:t>
            </a:r>
            <a:endParaRPr lang="KaiTi" altLang="KaiTi" sz="2700" dirty="0"/>
          </a:p>
          <a:p>
            <a:pPr algn="l" rtl="0" eaLnBrk="0">
              <a:lnSpc>
                <a:spcPct val="19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800" dirty="0"/>
          </a:p>
          <a:p>
            <a:pPr marL="146050" algn="l" rtl="0" eaLnBrk="0">
              <a:lnSpc>
                <a:spcPct val="92000"/>
              </a:lnSpc>
              <a:spcBef>
                <a:spcPts val="5"/>
              </a:spcBef>
              <a:tabLst/>
            </a:pP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·给出</a:t>
            </a: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Bel({A,B})</a:t>
            </a:r>
            <a:r>
              <a:rPr sz="3200" kern="0" spc="-4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</a:t>
            </a: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Pl({A,B})  </a:t>
            </a: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和</a:t>
            </a:r>
            <a:r>
              <a:rPr sz="3200" kern="0" spc="-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f({A,</a:t>
            </a:r>
            <a:r>
              <a:rPr sz="3200" kern="0" spc="-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B})</a:t>
            </a:r>
            <a:r>
              <a:rPr sz="3200" kern="0" spc="-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lang="SimSun" altLang="SimSun" sz="3200" dirty="0"/>
          </a:p>
        </p:txBody>
      </p:sp>
      <p:sp>
        <p:nvSpPr>
          <p:cNvPr id="918" name="textbox 918"/>
          <p:cNvSpPr/>
          <p:nvPr/>
        </p:nvSpPr>
        <p:spPr>
          <a:xfrm>
            <a:off x="3761281" y="426615"/>
            <a:ext cx="6233795" cy="7429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82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8000"/>
              </a:lnSpc>
              <a:tabLst/>
            </a:pPr>
            <a:r>
              <a:rPr sz="4800" b="1" kern="0" spc="-140" dirty="0">
                <a:solidFill>
                  <a:srgbClr val="2E466A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5.5.2证据理论</a:t>
            </a:r>
            <a:r>
              <a:rPr sz="4800" b="1" kern="0" spc="-150" dirty="0">
                <a:solidFill>
                  <a:srgbClr val="2E466A">
                    <a:alpha val="100000"/>
                  </a:srgbClr>
                </a:solidFill>
                <a:latin typeface="KaiTi"/>
                <a:ea typeface="KaiTi"/>
                <a:cs typeface="KaiTi"/>
              </a:rPr>
              <a:t>推理模型</a:t>
            </a:r>
            <a:endParaRPr lang="KaiTi" altLang="KaiTi" sz="4800" dirty="0"/>
          </a:p>
        </p:txBody>
      </p:sp>
      <p:sp>
        <p:nvSpPr>
          <p:cNvPr id="920" name="textbox 920"/>
          <p:cNvSpPr/>
          <p:nvPr/>
        </p:nvSpPr>
        <p:spPr>
          <a:xfrm>
            <a:off x="768393" y="7699026"/>
            <a:ext cx="9345294" cy="306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21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79000"/>
              </a:lnSpc>
              <a:tabLst/>
            </a:pPr>
            <a:r>
              <a:rPr sz="2300" b="1" kern="0" spc="-20" baseline="4529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2024/712</a:t>
            </a:r>
            <a:r>
              <a:rPr sz="14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</a:t>
            </a: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                                                                                                    </a:t>
            </a:r>
            <a:r>
              <a:rPr sz="3600" kern="0" spc="-20" baseline="-5787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96</a:t>
            </a:r>
            <a:endParaRPr lang="Times New Roman" altLang="Times New Roman" sz="3600" baseline="-5787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textbox 922"/>
          <p:cNvSpPr/>
          <p:nvPr/>
        </p:nvSpPr>
        <p:spPr>
          <a:xfrm>
            <a:off x="508014" y="345246"/>
            <a:ext cx="9595484" cy="61766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83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9000"/>
              </a:lnSpc>
              <a:tabLst/>
            </a:pPr>
            <a:r>
              <a:rPr sz="4500" kern="0" spc="60" dirty="0">
                <a:solidFill>
                  <a:srgbClr val="262F7F">
                    <a:alpha val="100000"/>
                  </a:srgbClr>
                </a:solidFill>
                <a:latin typeface="KaiTi"/>
                <a:ea typeface="KaiTi"/>
                <a:cs typeface="KaiTi"/>
              </a:rPr>
              <a:t>5.5.2证据理论</a:t>
            </a:r>
            <a:r>
              <a:rPr sz="4500" kern="0" spc="50" dirty="0">
                <a:solidFill>
                  <a:srgbClr val="262F7F">
                    <a:alpha val="100000"/>
                  </a:srgbClr>
                </a:solidFill>
                <a:latin typeface="KaiTi"/>
                <a:ea typeface="KaiTi"/>
                <a:cs typeface="KaiTi"/>
              </a:rPr>
              <a:t>推理模型</a:t>
            </a:r>
            <a:endParaRPr lang="KaiTi" altLang="KaiTi" sz="45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marL="69850" algn="l" rtl="0" eaLnBrk="0">
              <a:lnSpc>
                <a:spcPct val="78000"/>
              </a:lnSpc>
              <a:spcBef>
                <a:spcPts val="908"/>
              </a:spcBef>
              <a:tabLst/>
            </a:pP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({A,B})=m({A})+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m({B})+m({A,B})=0.2+</a:t>
            </a:r>
            <a:endParaRPr lang="Times New Roman" altLang="Times New Roman" sz="3000" dirty="0"/>
          </a:p>
          <a:p>
            <a:pPr marL="291465" algn="l" rtl="0" eaLnBrk="0">
              <a:lnSpc>
                <a:spcPts val="5290"/>
              </a:lnSpc>
              <a:tabLst/>
            </a:pPr>
            <a:r>
              <a:rPr sz="22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0.1+0.3=0.6</a:t>
            </a:r>
            <a:endParaRPr lang="SimSun" altLang="SimSun" sz="22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marL="50165" algn="l" rtl="0" eaLnBrk="0">
              <a:lnSpc>
                <a:spcPct val="80000"/>
              </a:lnSpc>
              <a:spcBef>
                <a:spcPts val="910"/>
              </a:spcBef>
              <a:tabLst/>
            </a:pP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Pl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({A,B})=1-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({C,D,E})=1-0.2=0.8</a:t>
            </a:r>
            <a:endParaRPr lang="Times New Roman" altLang="Times New Roman" sz="3000" dirty="0"/>
          </a:p>
          <a:p>
            <a:pPr algn="l" rtl="0" eaLnBrk="0">
              <a:lnSpc>
                <a:spcPct val="13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6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78000"/>
              </a:lnSpc>
              <a:spcBef>
                <a:spcPts val="906"/>
              </a:spcBef>
              <a:tabLst/>
            </a:pP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·f({A,B})=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({A,B}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)+|{A,B}l/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IUI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·[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Pl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({A,B})</a:t>
            </a:r>
            <a:endParaRPr lang="Times New Roman" altLang="Times New Roman" sz="3000" dirty="0"/>
          </a:p>
          <a:p>
            <a:pPr marL="266065" algn="l" rtl="0" eaLnBrk="0">
              <a:lnSpc>
                <a:spcPts val="5799"/>
              </a:lnSpc>
              <a:tabLst/>
            </a:pP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-</a:t>
            </a:r>
            <a:r>
              <a:rPr sz="30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Bel</a:t>
            </a:r>
            <a:r>
              <a:rPr sz="30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({A,B})]=0.6+2/5·(0.8-0.6)=0.6+</a:t>
            </a:r>
            <a:r>
              <a:rPr sz="3000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0.08=</a:t>
            </a:r>
            <a:endParaRPr lang="Times New Roman" altLang="Times New Roman" sz="3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6000"/>
              </a:lnSpc>
              <a:tabLst/>
            </a:pPr>
            <a:endParaRPr lang="Arial" altLang="Arial" sz="500" dirty="0"/>
          </a:p>
          <a:p>
            <a:pPr marL="240665" algn="l" rtl="0" eaLnBrk="0">
              <a:lnSpc>
                <a:spcPct val="78000"/>
              </a:lnSpc>
              <a:spcBef>
                <a:spcPts val="2"/>
              </a:spcBef>
              <a:tabLst/>
            </a:pPr>
            <a:r>
              <a:rPr sz="23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0.68</a:t>
            </a:r>
            <a:endParaRPr lang="SimSun" altLang="SimSun" sz="2300" dirty="0"/>
          </a:p>
        </p:txBody>
      </p:sp>
      <p:sp>
        <p:nvSpPr>
          <p:cNvPr id="924" name="textbox 924"/>
          <p:cNvSpPr/>
          <p:nvPr/>
        </p:nvSpPr>
        <p:spPr>
          <a:xfrm>
            <a:off x="609607" y="7510544"/>
            <a:ext cx="9380219" cy="2927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12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2024/7/2</a:t>
            </a:r>
            <a:endParaRPr lang="SimSun" altLang="SimSun" sz="1300" dirty="0"/>
          </a:p>
          <a:p>
            <a:pPr algn="r" rtl="0" eaLnBrk="0">
              <a:lnSpc>
                <a:spcPct val="72000"/>
              </a:lnSpc>
              <a:spcBef>
                <a:spcPts val="8"/>
              </a:spcBef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97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textbox 926"/>
          <p:cNvSpPr/>
          <p:nvPr/>
        </p:nvSpPr>
        <p:spPr>
          <a:xfrm>
            <a:off x="1598495" y="1443361"/>
            <a:ext cx="5919470" cy="37350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2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6000" b="1" kern="0" spc="60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第六章机器学习</a:t>
            </a:r>
            <a:endParaRPr lang="KaiTi" altLang="KaiTi" sz="6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marL="91439" algn="l" rtl="0" eaLnBrk="0">
              <a:lnSpc>
                <a:spcPct val="98000"/>
              </a:lnSpc>
              <a:spcBef>
                <a:spcPts val="1239"/>
              </a:spcBef>
              <a:tabLst/>
            </a:pPr>
            <a:r>
              <a:rPr sz="41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6.1机器学习概述</a:t>
            </a:r>
            <a:endParaRPr lang="KaiTi" altLang="KaiTi" sz="4100" dirty="0"/>
          </a:p>
          <a:p>
            <a:pPr marL="91439" algn="l" rtl="0" eaLnBrk="0">
              <a:lnSpc>
                <a:spcPct val="98000"/>
              </a:lnSpc>
              <a:spcBef>
                <a:spcPts val="2046"/>
              </a:spcBef>
              <a:tabLst/>
            </a:pPr>
            <a:r>
              <a:rPr sz="4100" b="1" u="sng" kern="0" spc="30" dirty="0">
                <a:solidFill>
                  <a:srgbClr val="C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6.2决策树学习</a:t>
            </a:r>
            <a:endParaRPr lang="KaiTi" altLang="KaiTi" sz="41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500" dirty="0"/>
          </a:p>
          <a:p>
            <a:pPr algn="l" rtl="0" eaLnBrk="0">
              <a:lnSpc>
                <a:spcPct val="6644"/>
              </a:lnSpc>
              <a:tabLst/>
            </a:pPr>
            <a:endParaRPr lang="Arial" altLang="Arial" sz="100" dirty="0"/>
          </a:p>
          <a:p>
            <a:pPr marL="91439" algn="l" rtl="0" eaLnBrk="0">
              <a:lnSpc>
                <a:spcPct val="98000"/>
              </a:lnSpc>
              <a:tabLst/>
            </a:pPr>
            <a:r>
              <a:rPr sz="4100" b="1" kern="0" spc="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6.3其它机器学习方法</a:t>
            </a:r>
            <a:endParaRPr lang="KaiTi" altLang="KaiTi" sz="4100" dirty="0"/>
          </a:p>
        </p:txBody>
      </p:sp>
      <p:sp>
        <p:nvSpPr>
          <p:cNvPr id="928" name="textbox 928"/>
          <p:cNvSpPr/>
          <p:nvPr/>
        </p:nvSpPr>
        <p:spPr>
          <a:xfrm>
            <a:off x="882598" y="7647132"/>
            <a:ext cx="8961755" cy="206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9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500" b="1" kern="0" spc="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                                  </a:t>
            </a:r>
            <a:r>
              <a:rPr sz="15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</a:t>
            </a:r>
            <a:r>
              <a:rPr sz="1500" kern="0" spc="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98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textbox 930"/>
          <p:cNvSpPr/>
          <p:nvPr/>
        </p:nvSpPr>
        <p:spPr>
          <a:xfrm>
            <a:off x="482558" y="274615"/>
            <a:ext cx="9857740" cy="56883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lang="Arial" altLang="Arial" sz="100" dirty="0"/>
          </a:p>
          <a:p>
            <a:pPr marL="595757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4500" b="1" kern="0" spc="-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6.1.2学习系统</a:t>
            </a:r>
            <a:endParaRPr lang="KaiTi" altLang="KaiTi" sz="4500" dirty="0"/>
          </a:p>
          <a:p>
            <a:pPr algn="l" rtl="0" eaLnBrk="0">
              <a:lnSpc>
                <a:spcPct val="14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49000"/>
              </a:lnSpc>
              <a:tabLst/>
            </a:pPr>
            <a:endParaRPr lang="Arial" altLang="Arial" sz="1000" dirty="0"/>
          </a:p>
          <a:p>
            <a:pPr marL="260350" algn="l" rtl="0" eaLnBrk="0">
              <a:lnSpc>
                <a:spcPct val="96000"/>
              </a:lnSpc>
              <a:spcBef>
                <a:spcPts val="761"/>
              </a:spcBef>
              <a:tabLst/>
            </a:pPr>
            <a:r>
              <a:rPr sz="2500" kern="0" spc="1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2、</a:t>
            </a:r>
            <a:r>
              <a:rPr sz="2500" kern="0" spc="-520" dirty="0">
                <a:solidFill>
                  <a:srgbClr val="FF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500" kern="0" spc="10" dirty="0">
                <a:solidFill>
                  <a:srgbClr val="FF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学习系统的基本要求</a:t>
            </a:r>
            <a:endParaRPr lang="KaiTi" altLang="KaiTi" sz="2500" dirty="0"/>
          </a:p>
          <a:p>
            <a:pPr marL="342900" algn="l" rtl="0" eaLnBrk="0">
              <a:lnSpc>
                <a:spcPct val="87000"/>
              </a:lnSpc>
              <a:spcBef>
                <a:spcPts val="1703"/>
              </a:spcBef>
              <a:tabLst/>
            </a:pPr>
            <a:r>
              <a:rPr sz="2500" kern="0" spc="-2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通常一个学习系统应该满足</a:t>
            </a:r>
            <a:r>
              <a:rPr sz="2500" kern="0" spc="-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如下的基本要求：</a:t>
            </a:r>
            <a:endParaRPr lang="KaiTi" altLang="KaiTi" sz="2500" dirty="0"/>
          </a:p>
          <a:p>
            <a:pPr marL="400050" algn="l" rtl="0" eaLnBrk="0">
              <a:lnSpc>
                <a:spcPts val="4870"/>
              </a:lnSpc>
              <a:tabLst/>
            </a:pPr>
            <a:r>
              <a:rPr sz="2500" kern="0" spc="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1)具有适当的学习环境</a:t>
            </a:r>
            <a:endParaRPr lang="KaiTi" altLang="KaiTi" sz="2500" dirty="0"/>
          </a:p>
          <a:p>
            <a:pPr marL="342900" algn="l" rtl="0" eaLnBrk="0">
              <a:lnSpc>
                <a:spcPct val="87000"/>
              </a:lnSpc>
              <a:spcBef>
                <a:spcPts val="1930"/>
              </a:spcBef>
              <a:tabLst/>
            </a:pPr>
            <a:r>
              <a:rPr sz="25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学习系统中环境并非指通常的物理条件，而是指学习系统进</a:t>
            </a:r>
            <a:r>
              <a:rPr sz="25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行学习</a:t>
            </a:r>
            <a:endParaRPr lang="KaiTi" altLang="KaiTi" sz="2500" dirty="0"/>
          </a:p>
          <a:p>
            <a:pPr marL="12700" algn="l" rtl="0" eaLnBrk="0">
              <a:lnSpc>
                <a:spcPts val="4699"/>
              </a:lnSpc>
              <a:tabLst/>
            </a:pP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时</a:t>
            </a:r>
            <a:r>
              <a:rPr sz="2500" kern="0" spc="60" dirty="0">
                <a:solidFill>
                  <a:srgbClr val="2626FF">
                    <a:alpha val="100000"/>
                  </a:srgbClr>
                </a:solidFill>
                <a:latin typeface="KaiTi"/>
                <a:ea typeface="KaiTi"/>
                <a:cs typeface="KaiTi"/>
              </a:rPr>
              <a:t>所必需的信息来源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。</a:t>
            </a:r>
            <a:endParaRPr lang="KaiTi" altLang="KaiTi" sz="25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400050" algn="l" rtl="0" eaLnBrk="0">
              <a:lnSpc>
                <a:spcPct val="97000"/>
              </a:lnSpc>
              <a:spcBef>
                <a:spcPts val="759"/>
              </a:spcBef>
              <a:tabLst/>
            </a:pPr>
            <a:r>
              <a:rPr sz="2500" kern="0" spc="30" dirty="0">
                <a:solidFill>
                  <a:srgbClr val="0000FF">
                    <a:alpha val="100000"/>
                  </a:srgbClr>
                </a:solidFill>
                <a:latin typeface="KaiTi"/>
                <a:ea typeface="KaiTi"/>
                <a:cs typeface="KaiTi"/>
              </a:rPr>
              <a:t>2)具有一定的学习能力</a:t>
            </a:r>
            <a:endParaRPr lang="KaiTi" altLang="KaiTi" sz="2500" dirty="0"/>
          </a:p>
          <a:p>
            <a:pPr algn="r" rtl="0" eaLnBrk="0">
              <a:lnSpc>
                <a:spcPct val="87000"/>
              </a:lnSpc>
              <a:spcBef>
                <a:spcPts val="1674"/>
              </a:spcBef>
              <a:tabLst/>
            </a:pPr>
            <a:r>
              <a:rPr sz="2500" kern="0" spc="8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学习系统应通过与环境反复多次相互作用，逐步学到有关知识</a:t>
            </a:r>
            <a:r>
              <a:rPr sz="2500" kern="0" spc="7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，并</a:t>
            </a:r>
            <a:endParaRPr lang="KaiTi" altLang="KaiTi" sz="2500" dirty="0"/>
          </a:p>
          <a:p>
            <a:pPr marL="19050" algn="l" rtl="0" eaLnBrk="0">
              <a:lnSpc>
                <a:spcPts val="4540"/>
              </a:lnSpc>
              <a:tabLst/>
            </a:pP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且要使系统在学习过程中通过实践验证、评价所学知识的正确性。</a:t>
            </a:r>
            <a:endParaRPr lang="KaiTi" altLang="KaiTi" sz="2500" dirty="0"/>
          </a:p>
        </p:txBody>
      </p:sp>
      <p:sp>
        <p:nvSpPr>
          <p:cNvPr id="932" name="textbox 932"/>
          <p:cNvSpPr/>
          <p:nvPr/>
        </p:nvSpPr>
        <p:spPr>
          <a:xfrm>
            <a:off x="869980" y="7642680"/>
            <a:ext cx="8973819" cy="2139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1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1600" b="1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2024/7/2                                                                                                    </a:t>
            </a:r>
            <a:r>
              <a:rPr sz="1600" b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</a:t>
            </a:r>
            <a:r>
              <a:rPr sz="1500" kern="0" spc="-10" baseline="3472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99</a:t>
            </a:r>
            <a:endParaRPr lang="Times New Roman" altLang="Times New Roman" sz="1500" baseline="347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2024-07-05T19:48:58Z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2024-07-05T19:49:19</vt:filetime>
  </property>
  <property fmtid="{D5CDD505-2E9C-101B-9397-08002B2CF9AE}" pid="4" name="UsrData">
    <vt:lpwstr>6687dd9e1c73b2001f0cb67cwl</vt:lpwstr>
  </property>
</Properties>
</file>